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5"/>
  </p:notesMasterIdLst>
  <p:sldIdLst>
    <p:sldId id="258"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E09EAE"/>
    <a:srgbClr val="A47D00"/>
    <a:srgbClr val="FF0066"/>
    <a:srgbClr val="C2D684"/>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55" d="100"/>
          <a:sy n="55" d="100"/>
        </p:scale>
        <p:origin x="960" y="3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1DAE31-E08A-4035-9F0D-967ED8C603D9}" type="datetimeFigureOut">
              <a:rPr lang="en-US" smtClean="0"/>
              <a:t>09/03/2023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D0EFD6-6980-4D14-8FC2-1A292CCA1F54}" type="slidenum">
              <a:rPr lang="en-US" smtClean="0"/>
              <a:t>‹#›</a:t>
            </a:fld>
            <a:endParaRPr lang="en-US"/>
          </a:p>
        </p:txBody>
      </p:sp>
    </p:spTree>
    <p:extLst>
      <p:ext uri="{BB962C8B-B14F-4D97-AF65-F5344CB8AC3E}">
        <p14:creationId xmlns:p14="http://schemas.microsoft.com/office/powerpoint/2010/main" val="3754114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26121280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4267565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3703428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575667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305221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3945651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8171319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39942616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29698706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242964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3030266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33540721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1534872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25605764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3897272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40996500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34781460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17342518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12577941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14918855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16617412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703494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2638805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2508683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35210064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33020360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6514877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19967321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34710877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27672280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42510249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34300251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3950411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22914640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105440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30962318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22523595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10232281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37383463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27994489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30426742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19366718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34695839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209787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10206805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19837312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39335220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35013787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3869726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3293634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3591977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2031705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4107219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 name="Group 10">
            <a:extLst>
              <a:ext uri="{FF2B5EF4-FFF2-40B4-BE49-F238E27FC236}">
                <a16:creationId xmlns:a16="http://schemas.microsoft.com/office/drawing/2014/main" id="{6AEC2663-CEDD-4CC4-1A53-CF4E3B97B4C3}"/>
              </a:ext>
            </a:extLst>
          </p:cNvPr>
          <p:cNvGrpSpPr>
            <a:grpSpLocks/>
          </p:cNvGrpSpPr>
          <p:nvPr/>
        </p:nvGrpSpPr>
        <p:grpSpPr bwMode="auto">
          <a:xfrm>
            <a:off x="152400" y="314325"/>
            <a:ext cx="847725" cy="6543675"/>
            <a:chOff x="96" y="198"/>
            <a:chExt cx="534" cy="4122"/>
          </a:xfrm>
        </p:grpSpPr>
        <p:sp>
          <p:nvSpPr>
            <p:cNvPr id="3" name="AutoShape 11">
              <a:extLst>
                <a:ext uri="{FF2B5EF4-FFF2-40B4-BE49-F238E27FC236}">
                  <a16:creationId xmlns:a16="http://schemas.microsoft.com/office/drawing/2014/main" id="{3CE73AFC-65A1-C6D3-6FD1-2656234FEF48}"/>
                </a:ext>
              </a:extLst>
            </p:cNvPr>
            <p:cNvSpPr>
              <a:spLocks noChangeArrowheads="1"/>
            </p:cNvSpPr>
            <p:nvPr/>
          </p:nvSpPr>
          <p:spPr bwMode="auto">
            <a:xfrm rot="5400000" flipH="1">
              <a:off x="82" y="1995"/>
              <a:ext cx="564" cy="533"/>
            </a:xfrm>
            <a:prstGeom prst="parallelogram">
              <a:avLst>
                <a:gd name="adj" fmla="val 56034"/>
              </a:avLst>
            </a:prstGeom>
            <a:gradFill rotWithShape="0">
              <a:gsLst>
                <a:gs pos="0">
                  <a:schemeClr val="accent1"/>
                </a:gs>
                <a:gs pos="100000">
                  <a:schemeClr val="accent2"/>
                </a:gs>
              </a:gsLst>
              <a:lin ang="0" scaled="1"/>
            </a:gradFill>
            <a:ln>
              <a:noFill/>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atin typeface="VNI-Helve" pitchFamily="2" charset="0"/>
              </a:endParaRPr>
            </a:p>
          </p:txBody>
        </p:sp>
        <p:sp>
          <p:nvSpPr>
            <p:cNvPr id="4" name="AutoShape 12">
              <a:extLst>
                <a:ext uri="{FF2B5EF4-FFF2-40B4-BE49-F238E27FC236}">
                  <a16:creationId xmlns:a16="http://schemas.microsoft.com/office/drawing/2014/main" id="{F31B4DB9-1AFB-44C8-A064-AD7EDB31F3E6}"/>
                </a:ext>
              </a:extLst>
            </p:cNvPr>
            <p:cNvSpPr>
              <a:spLocks noChangeArrowheads="1"/>
            </p:cNvSpPr>
            <p:nvPr/>
          </p:nvSpPr>
          <p:spPr bwMode="auto">
            <a:xfrm rot="5400000" flipH="1">
              <a:off x="82" y="2589"/>
              <a:ext cx="564" cy="533"/>
            </a:xfrm>
            <a:prstGeom prst="parallelogram">
              <a:avLst>
                <a:gd name="adj" fmla="val 56034"/>
              </a:avLst>
            </a:prstGeom>
            <a:gradFill rotWithShape="0">
              <a:gsLst>
                <a:gs pos="0">
                  <a:schemeClr val="accent1"/>
                </a:gs>
                <a:gs pos="100000">
                  <a:schemeClr val="accent2"/>
                </a:gs>
              </a:gsLst>
              <a:lin ang="0" scaled="1"/>
            </a:gradFill>
            <a:ln>
              <a:noFill/>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atin typeface="VNI-Helve" pitchFamily="2" charset="0"/>
              </a:endParaRPr>
            </a:p>
          </p:txBody>
        </p:sp>
        <p:sp>
          <p:nvSpPr>
            <p:cNvPr id="5" name="AutoShape 13">
              <a:extLst>
                <a:ext uri="{FF2B5EF4-FFF2-40B4-BE49-F238E27FC236}">
                  <a16:creationId xmlns:a16="http://schemas.microsoft.com/office/drawing/2014/main" id="{5E586181-1A72-3F9A-0C47-C40ADBDE2A75}"/>
                </a:ext>
              </a:extLst>
            </p:cNvPr>
            <p:cNvSpPr>
              <a:spLocks noChangeArrowheads="1"/>
            </p:cNvSpPr>
            <p:nvPr/>
          </p:nvSpPr>
          <p:spPr bwMode="auto">
            <a:xfrm rot="5400000" flipH="1">
              <a:off x="81" y="3181"/>
              <a:ext cx="564" cy="533"/>
            </a:xfrm>
            <a:prstGeom prst="parallelogram">
              <a:avLst>
                <a:gd name="adj" fmla="val 56034"/>
              </a:avLst>
            </a:prstGeom>
            <a:gradFill rotWithShape="0">
              <a:gsLst>
                <a:gs pos="0">
                  <a:schemeClr val="accent1"/>
                </a:gs>
                <a:gs pos="100000">
                  <a:schemeClr val="accent2"/>
                </a:gs>
              </a:gsLst>
              <a:lin ang="0" scaled="1"/>
            </a:gradFill>
            <a:ln>
              <a:noFill/>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atin typeface="VNI-Helve" pitchFamily="2" charset="0"/>
              </a:endParaRPr>
            </a:p>
          </p:txBody>
        </p:sp>
        <p:sp>
          <p:nvSpPr>
            <p:cNvPr id="6" name="AutoShape 14">
              <a:extLst>
                <a:ext uri="{FF2B5EF4-FFF2-40B4-BE49-F238E27FC236}">
                  <a16:creationId xmlns:a16="http://schemas.microsoft.com/office/drawing/2014/main" id="{5DBED24B-8A03-F298-E416-035ECC37A2CE}"/>
                </a:ext>
              </a:extLst>
            </p:cNvPr>
            <p:cNvSpPr>
              <a:spLocks noChangeArrowheads="1"/>
            </p:cNvSpPr>
            <p:nvPr/>
          </p:nvSpPr>
          <p:spPr bwMode="auto">
            <a:xfrm rot="5400000" flipH="1">
              <a:off x="83" y="3799"/>
              <a:ext cx="558" cy="533"/>
            </a:xfrm>
            <a:prstGeom prst="parallelogram">
              <a:avLst>
                <a:gd name="adj" fmla="val 55437"/>
              </a:avLst>
            </a:prstGeom>
            <a:gradFill rotWithShape="0">
              <a:gsLst>
                <a:gs pos="0">
                  <a:schemeClr val="accent1"/>
                </a:gs>
                <a:gs pos="100000">
                  <a:schemeClr val="accent2"/>
                </a:gs>
              </a:gsLst>
              <a:lin ang="0" scaled="1"/>
            </a:gradFill>
            <a:ln>
              <a:noFill/>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atin typeface="VNI-Helve" pitchFamily="2" charset="0"/>
              </a:endParaRPr>
            </a:p>
          </p:txBody>
        </p:sp>
        <p:sp>
          <p:nvSpPr>
            <p:cNvPr id="7" name="AutoShape 15">
              <a:extLst>
                <a:ext uri="{FF2B5EF4-FFF2-40B4-BE49-F238E27FC236}">
                  <a16:creationId xmlns:a16="http://schemas.microsoft.com/office/drawing/2014/main" id="{FEC4EF79-0BA8-042B-D61F-01AC5D30E3A2}"/>
                </a:ext>
              </a:extLst>
            </p:cNvPr>
            <p:cNvSpPr>
              <a:spLocks noChangeArrowheads="1"/>
            </p:cNvSpPr>
            <p:nvPr/>
          </p:nvSpPr>
          <p:spPr bwMode="auto">
            <a:xfrm rot="5400000" flipH="1">
              <a:off x="82" y="213"/>
              <a:ext cx="564" cy="533"/>
            </a:xfrm>
            <a:prstGeom prst="parallelogram">
              <a:avLst>
                <a:gd name="adj" fmla="val 56034"/>
              </a:avLst>
            </a:prstGeom>
            <a:gradFill rotWithShape="0">
              <a:gsLst>
                <a:gs pos="0">
                  <a:schemeClr val="accent1"/>
                </a:gs>
                <a:gs pos="100000">
                  <a:schemeClr val="accent2"/>
                </a:gs>
              </a:gsLst>
              <a:lin ang="0" scaled="1"/>
            </a:gradFill>
            <a:ln>
              <a:noFill/>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atin typeface="VNI-Helve" pitchFamily="2" charset="0"/>
              </a:endParaRPr>
            </a:p>
          </p:txBody>
        </p:sp>
        <p:sp>
          <p:nvSpPr>
            <p:cNvPr id="8" name="AutoShape 16">
              <a:extLst>
                <a:ext uri="{FF2B5EF4-FFF2-40B4-BE49-F238E27FC236}">
                  <a16:creationId xmlns:a16="http://schemas.microsoft.com/office/drawing/2014/main" id="{7860FCD5-3FDC-DB6F-780B-CEC801CACFA6}"/>
                </a:ext>
              </a:extLst>
            </p:cNvPr>
            <p:cNvSpPr>
              <a:spLocks noChangeArrowheads="1"/>
            </p:cNvSpPr>
            <p:nvPr/>
          </p:nvSpPr>
          <p:spPr bwMode="auto">
            <a:xfrm rot="5400000" flipH="1">
              <a:off x="81" y="803"/>
              <a:ext cx="564" cy="533"/>
            </a:xfrm>
            <a:prstGeom prst="parallelogram">
              <a:avLst>
                <a:gd name="adj" fmla="val 56034"/>
              </a:avLst>
            </a:prstGeom>
            <a:gradFill rotWithShape="0">
              <a:gsLst>
                <a:gs pos="0">
                  <a:schemeClr val="accent1"/>
                </a:gs>
                <a:gs pos="100000">
                  <a:schemeClr val="accent2"/>
                </a:gs>
              </a:gsLst>
              <a:lin ang="0" scaled="1"/>
            </a:gradFill>
            <a:ln>
              <a:noFill/>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atin typeface="VNI-Helve" pitchFamily="2" charset="0"/>
              </a:endParaRPr>
            </a:p>
          </p:txBody>
        </p:sp>
        <p:sp>
          <p:nvSpPr>
            <p:cNvPr id="9" name="AutoShape 17">
              <a:extLst>
                <a:ext uri="{FF2B5EF4-FFF2-40B4-BE49-F238E27FC236}">
                  <a16:creationId xmlns:a16="http://schemas.microsoft.com/office/drawing/2014/main" id="{CA4F7678-5FDF-8F34-B5CA-73457EA34170}"/>
                </a:ext>
              </a:extLst>
            </p:cNvPr>
            <p:cNvSpPr>
              <a:spLocks noChangeArrowheads="1"/>
            </p:cNvSpPr>
            <p:nvPr/>
          </p:nvSpPr>
          <p:spPr bwMode="auto">
            <a:xfrm rot="5400000" flipH="1">
              <a:off x="81" y="1399"/>
              <a:ext cx="564" cy="533"/>
            </a:xfrm>
            <a:prstGeom prst="parallelogram">
              <a:avLst>
                <a:gd name="adj" fmla="val 56034"/>
              </a:avLst>
            </a:prstGeom>
            <a:gradFill rotWithShape="0">
              <a:gsLst>
                <a:gs pos="0">
                  <a:schemeClr val="accent1"/>
                </a:gs>
                <a:gs pos="100000">
                  <a:schemeClr val="accent2"/>
                </a:gs>
              </a:gsLst>
              <a:lin ang="0" scaled="1"/>
            </a:gradFill>
            <a:ln>
              <a:noFill/>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atin typeface="VNI-Helve" pitchFamily="2" charset="0"/>
              </a:endParaRPr>
            </a:p>
          </p:txBody>
        </p:sp>
      </p:grpSp>
      <p:sp>
        <p:nvSpPr>
          <p:cNvPr id="10" name="Rectangle 18">
            <a:extLst>
              <a:ext uri="{FF2B5EF4-FFF2-40B4-BE49-F238E27FC236}">
                <a16:creationId xmlns:a16="http://schemas.microsoft.com/office/drawing/2014/main" id="{8A8ED60D-3806-6D9E-36BC-480890D6634D}"/>
              </a:ext>
            </a:extLst>
          </p:cNvPr>
          <p:cNvSpPr>
            <a:spLocks noChangeArrowheads="1"/>
          </p:cNvSpPr>
          <p:nvPr/>
        </p:nvSpPr>
        <p:spPr bwMode="auto">
          <a:xfrm>
            <a:off x="441325" y="0"/>
            <a:ext cx="276225" cy="6858000"/>
          </a:xfrm>
          <a:prstGeom prst="rect">
            <a:avLst/>
          </a:prstGeom>
          <a:gradFill rotWithShape="0">
            <a:gsLst>
              <a:gs pos="0">
                <a:schemeClr val="bg2"/>
              </a:gs>
              <a:gs pos="50000">
                <a:schemeClr val="folHlink"/>
              </a:gs>
              <a:gs pos="100000">
                <a:schemeClr val="bg2"/>
              </a:gs>
            </a:gsLst>
            <a:lin ang="0" scaled="1"/>
          </a:gradFill>
          <a:ln w="9525">
            <a:noFill/>
            <a:miter lim="800000"/>
            <a:headEnd/>
            <a:tailEnd/>
          </a:ln>
        </p:spPr>
        <p:txBody>
          <a:bodyPr wrap="none" anchor="ctr"/>
          <a:lstStyle/>
          <a:p>
            <a:pPr algn="ctr" eaLnBrk="1" fontAlgn="auto" hangingPunct="1">
              <a:spcAft>
                <a:spcPts val="0"/>
              </a:spcAft>
              <a:defRPr/>
            </a:pPr>
            <a:endParaRPr kumimoji="1" lang="en-US" sz="3600">
              <a:latin typeface="Times New Roman" pitchFamily="18" charset="0"/>
              <a:cs typeface="+mn-cs"/>
            </a:endParaRPr>
          </a:p>
        </p:txBody>
      </p:sp>
      <p:sp>
        <p:nvSpPr>
          <p:cNvPr id="11" name="Rectangle 21">
            <a:extLst>
              <a:ext uri="{FF2B5EF4-FFF2-40B4-BE49-F238E27FC236}">
                <a16:creationId xmlns:a16="http://schemas.microsoft.com/office/drawing/2014/main" id="{55C172DA-3EF4-C475-D2EF-61EE7092CCDD}"/>
              </a:ext>
            </a:extLst>
          </p:cNvPr>
          <p:cNvSpPr>
            <a:spLocks noChangeArrowheads="1"/>
          </p:cNvSpPr>
          <p:nvPr/>
        </p:nvSpPr>
        <p:spPr bwMode="auto">
          <a:xfrm>
            <a:off x="463550" y="2700338"/>
            <a:ext cx="161925" cy="4157662"/>
          </a:xfrm>
          <a:prstGeom prst="rect">
            <a:avLst/>
          </a:prstGeom>
          <a:noFill/>
          <a:ln>
            <a:noFill/>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kumimoji="1" lang="en-US" sz="3600">
              <a:latin typeface="Times New Roman" panose="02020603050405020304" pitchFamily="18" charset="0"/>
            </a:endParaRPr>
          </a:p>
        </p:txBody>
      </p:sp>
      <p:sp>
        <p:nvSpPr>
          <p:cNvPr id="12" name="Rectangle 23">
            <a:extLst>
              <a:ext uri="{FF2B5EF4-FFF2-40B4-BE49-F238E27FC236}">
                <a16:creationId xmlns:a16="http://schemas.microsoft.com/office/drawing/2014/main" id="{22F6CD5D-667F-1C8D-682A-C2DD80E1A808}"/>
              </a:ext>
            </a:extLst>
          </p:cNvPr>
          <p:cNvSpPr>
            <a:spLocks noChangeArrowheads="1"/>
          </p:cNvSpPr>
          <p:nvPr/>
        </p:nvSpPr>
        <p:spPr bwMode="auto">
          <a:xfrm>
            <a:off x="484188" y="2760663"/>
            <a:ext cx="8751887" cy="190500"/>
          </a:xfrm>
          <a:prstGeom prst="rect">
            <a:avLst/>
          </a:prstGeom>
          <a:noFill/>
          <a:ln>
            <a:noFill/>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kumimoji="1" lang="en-US" sz="3600">
              <a:latin typeface="Times New Roman" panose="02020603050405020304" pitchFamily="18" charset="0"/>
            </a:endParaRPr>
          </a:p>
        </p:txBody>
      </p:sp>
      <p:grpSp>
        <p:nvGrpSpPr>
          <p:cNvPr id="13" name="Group 24">
            <a:extLst>
              <a:ext uri="{FF2B5EF4-FFF2-40B4-BE49-F238E27FC236}">
                <a16:creationId xmlns:a16="http://schemas.microsoft.com/office/drawing/2014/main" id="{B2B3A517-736F-67A1-C99A-C367B6AD44EB}"/>
              </a:ext>
            </a:extLst>
          </p:cNvPr>
          <p:cNvGrpSpPr>
            <a:grpSpLocks/>
          </p:cNvGrpSpPr>
          <p:nvPr/>
        </p:nvGrpSpPr>
        <p:grpSpPr bwMode="auto">
          <a:xfrm>
            <a:off x="150813" y="0"/>
            <a:ext cx="849312" cy="6858000"/>
            <a:chOff x="95" y="0"/>
            <a:chExt cx="535" cy="4320"/>
          </a:xfrm>
        </p:grpSpPr>
        <p:sp>
          <p:nvSpPr>
            <p:cNvPr id="14" name="AutoShape 25">
              <a:extLst>
                <a:ext uri="{FF2B5EF4-FFF2-40B4-BE49-F238E27FC236}">
                  <a16:creationId xmlns:a16="http://schemas.microsoft.com/office/drawing/2014/main" id="{F35B89A0-DEC2-BC77-F877-E2D7A08CA1B9}"/>
                </a:ext>
              </a:extLst>
            </p:cNvPr>
            <p:cNvSpPr>
              <a:spLocks noChangeArrowheads="1"/>
            </p:cNvSpPr>
            <p:nvPr/>
          </p:nvSpPr>
          <p:spPr bwMode="auto">
            <a:xfrm rot="-5400000">
              <a:off x="82" y="2291"/>
              <a:ext cx="564" cy="533"/>
            </a:xfrm>
            <a:prstGeom prst="parallelogram">
              <a:avLst>
                <a:gd name="adj" fmla="val 56034"/>
              </a:avLst>
            </a:prstGeom>
            <a:gradFill rotWithShape="0">
              <a:gsLst>
                <a:gs pos="0">
                  <a:schemeClr val="accent2"/>
                </a:gs>
                <a:gs pos="100000">
                  <a:schemeClr val="accent1"/>
                </a:gs>
              </a:gsLst>
              <a:lin ang="0" scaled="1"/>
            </a:gradFill>
            <a:ln>
              <a:noFill/>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atin typeface="VNI-Helve" pitchFamily="2" charset="0"/>
              </a:endParaRPr>
            </a:p>
          </p:txBody>
        </p:sp>
        <p:sp>
          <p:nvSpPr>
            <p:cNvPr id="15" name="AutoShape 26">
              <a:extLst>
                <a:ext uri="{FF2B5EF4-FFF2-40B4-BE49-F238E27FC236}">
                  <a16:creationId xmlns:a16="http://schemas.microsoft.com/office/drawing/2014/main" id="{A5D5C400-315B-2CD2-8BE5-99D389449CF9}"/>
                </a:ext>
              </a:extLst>
            </p:cNvPr>
            <p:cNvSpPr>
              <a:spLocks noChangeArrowheads="1"/>
            </p:cNvSpPr>
            <p:nvPr/>
          </p:nvSpPr>
          <p:spPr bwMode="auto">
            <a:xfrm rot="-5400000">
              <a:off x="81" y="2886"/>
              <a:ext cx="565" cy="533"/>
            </a:xfrm>
            <a:prstGeom prst="parallelogram">
              <a:avLst>
                <a:gd name="adj" fmla="val 56133"/>
              </a:avLst>
            </a:prstGeom>
            <a:gradFill rotWithShape="0">
              <a:gsLst>
                <a:gs pos="0">
                  <a:schemeClr val="accent2"/>
                </a:gs>
                <a:gs pos="100000">
                  <a:schemeClr val="accent1"/>
                </a:gs>
              </a:gsLst>
              <a:lin ang="0" scaled="1"/>
            </a:gradFill>
            <a:ln>
              <a:noFill/>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atin typeface="VNI-Helve" pitchFamily="2" charset="0"/>
              </a:endParaRPr>
            </a:p>
          </p:txBody>
        </p:sp>
        <p:sp>
          <p:nvSpPr>
            <p:cNvPr id="16" name="AutoShape 27">
              <a:extLst>
                <a:ext uri="{FF2B5EF4-FFF2-40B4-BE49-F238E27FC236}">
                  <a16:creationId xmlns:a16="http://schemas.microsoft.com/office/drawing/2014/main" id="{4C2EC5D3-7E16-DDE8-A596-5D53B970648E}"/>
                </a:ext>
              </a:extLst>
            </p:cNvPr>
            <p:cNvSpPr>
              <a:spLocks noChangeArrowheads="1"/>
            </p:cNvSpPr>
            <p:nvPr/>
          </p:nvSpPr>
          <p:spPr bwMode="auto">
            <a:xfrm rot="-5400000">
              <a:off x="81" y="3479"/>
              <a:ext cx="564" cy="533"/>
            </a:xfrm>
            <a:prstGeom prst="parallelogram">
              <a:avLst>
                <a:gd name="adj" fmla="val 56034"/>
              </a:avLst>
            </a:prstGeom>
            <a:gradFill rotWithShape="0">
              <a:gsLst>
                <a:gs pos="0">
                  <a:schemeClr val="accent2"/>
                </a:gs>
                <a:gs pos="100000">
                  <a:schemeClr val="accent1"/>
                </a:gs>
              </a:gsLst>
              <a:lin ang="0" scaled="1"/>
            </a:gradFill>
            <a:ln>
              <a:noFill/>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atin typeface="VNI-Helve" pitchFamily="2" charset="0"/>
              </a:endParaRPr>
            </a:p>
          </p:txBody>
        </p:sp>
        <p:sp>
          <p:nvSpPr>
            <p:cNvPr id="17" name="AutoShape 28">
              <a:extLst>
                <a:ext uri="{FF2B5EF4-FFF2-40B4-BE49-F238E27FC236}">
                  <a16:creationId xmlns:a16="http://schemas.microsoft.com/office/drawing/2014/main" id="{A6B21D13-51BF-AA09-9E70-129909EA0007}"/>
                </a:ext>
              </a:extLst>
            </p:cNvPr>
            <p:cNvSpPr>
              <a:spLocks noChangeArrowheads="1"/>
            </p:cNvSpPr>
            <p:nvPr/>
          </p:nvSpPr>
          <p:spPr bwMode="auto">
            <a:xfrm rot="-5400000">
              <a:off x="81" y="508"/>
              <a:ext cx="565" cy="533"/>
            </a:xfrm>
            <a:prstGeom prst="parallelogram">
              <a:avLst>
                <a:gd name="adj" fmla="val 56133"/>
              </a:avLst>
            </a:prstGeom>
            <a:gradFill rotWithShape="0">
              <a:gsLst>
                <a:gs pos="0">
                  <a:schemeClr val="accent2"/>
                </a:gs>
                <a:gs pos="100000">
                  <a:schemeClr val="accent1"/>
                </a:gs>
              </a:gsLst>
              <a:lin ang="0" scaled="1"/>
            </a:gradFill>
            <a:ln>
              <a:noFill/>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atin typeface="VNI-Helve" pitchFamily="2" charset="0"/>
              </a:endParaRPr>
            </a:p>
          </p:txBody>
        </p:sp>
        <p:sp>
          <p:nvSpPr>
            <p:cNvPr id="18" name="AutoShape 29">
              <a:extLst>
                <a:ext uri="{FF2B5EF4-FFF2-40B4-BE49-F238E27FC236}">
                  <a16:creationId xmlns:a16="http://schemas.microsoft.com/office/drawing/2014/main" id="{1D4C6523-2930-F735-A50A-4565B50EC68A}"/>
                </a:ext>
              </a:extLst>
            </p:cNvPr>
            <p:cNvSpPr>
              <a:spLocks noChangeArrowheads="1"/>
            </p:cNvSpPr>
            <p:nvPr/>
          </p:nvSpPr>
          <p:spPr bwMode="auto">
            <a:xfrm rot="-5400000">
              <a:off x="81" y="1101"/>
              <a:ext cx="564" cy="533"/>
            </a:xfrm>
            <a:prstGeom prst="parallelogram">
              <a:avLst>
                <a:gd name="adj" fmla="val 56034"/>
              </a:avLst>
            </a:prstGeom>
            <a:gradFill rotWithShape="0">
              <a:gsLst>
                <a:gs pos="0">
                  <a:schemeClr val="accent2"/>
                </a:gs>
                <a:gs pos="100000">
                  <a:schemeClr val="accent1"/>
                </a:gs>
              </a:gsLst>
              <a:lin ang="0" scaled="1"/>
            </a:gradFill>
            <a:ln>
              <a:noFill/>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atin typeface="VNI-Helve" pitchFamily="2" charset="0"/>
              </a:endParaRPr>
            </a:p>
          </p:txBody>
        </p:sp>
        <p:sp>
          <p:nvSpPr>
            <p:cNvPr id="19" name="AutoShape 30">
              <a:extLst>
                <a:ext uri="{FF2B5EF4-FFF2-40B4-BE49-F238E27FC236}">
                  <a16:creationId xmlns:a16="http://schemas.microsoft.com/office/drawing/2014/main" id="{F71FDEE3-3C23-136A-9AD2-4C1E1B8A55EE}"/>
                </a:ext>
              </a:extLst>
            </p:cNvPr>
            <p:cNvSpPr>
              <a:spLocks noChangeArrowheads="1"/>
            </p:cNvSpPr>
            <p:nvPr/>
          </p:nvSpPr>
          <p:spPr bwMode="auto">
            <a:xfrm rot="-5400000">
              <a:off x="81" y="1697"/>
              <a:ext cx="564" cy="533"/>
            </a:xfrm>
            <a:prstGeom prst="parallelogram">
              <a:avLst>
                <a:gd name="adj" fmla="val 56034"/>
              </a:avLst>
            </a:prstGeom>
            <a:gradFill rotWithShape="0">
              <a:gsLst>
                <a:gs pos="0">
                  <a:schemeClr val="accent2"/>
                </a:gs>
                <a:gs pos="100000">
                  <a:schemeClr val="accent1"/>
                </a:gs>
              </a:gsLst>
              <a:lin ang="0" scaled="1"/>
            </a:gradFill>
            <a:ln>
              <a:noFill/>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atin typeface="VNI-Helve" pitchFamily="2" charset="0"/>
              </a:endParaRPr>
            </a:p>
          </p:txBody>
        </p:sp>
        <p:sp>
          <p:nvSpPr>
            <p:cNvPr id="20" name="Freeform 31">
              <a:extLst>
                <a:ext uri="{FF2B5EF4-FFF2-40B4-BE49-F238E27FC236}">
                  <a16:creationId xmlns:a16="http://schemas.microsoft.com/office/drawing/2014/main" id="{04EFD1C6-8C0D-EF18-0526-8E05CD2B93F8}"/>
                </a:ext>
              </a:extLst>
            </p:cNvPr>
            <p:cNvSpPr>
              <a:spLocks/>
            </p:cNvSpPr>
            <p:nvPr/>
          </p:nvSpPr>
          <p:spPr bwMode="auto">
            <a:xfrm>
              <a:off x="98" y="0"/>
              <a:ext cx="532" cy="465"/>
            </a:xfrm>
            <a:custGeom>
              <a:avLst/>
              <a:gdLst>
                <a:gd name="T0" fmla="*/ 1 w 532"/>
                <a:gd name="T1" fmla="*/ 0 h 465"/>
                <a:gd name="T2" fmla="*/ 0 w 532"/>
                <a:gd name="T3" fmla="*/ 166 h 465"/>
                <a:gd name="T4" fmla="*/ 532 w 532"/>
                <a:gd name="T5" fmla="*/ 465 h 465"/>
                <a:gd name="T6" fmla="*/ 532 w 532"/>
                <a:gd name="T7" fmla="*/ 201 h 465"/>
                <a:gd name="T8" fmla="*/ 172 w 532"/>
                <a:gd name="T9" fmla="*/ 0 h 465"/>
                <a:gd name="T10" fmla="*/ 1 w 532"/>
                <a:gd name="T11" fmla="*/ 0 h 4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32" h="465">
                  <a:moveTo>
                    <a:pt x="1" y="0"/>
                  </a:moveTo>
                  <a:lnTo>
                    <a:pt x="0" y="166"/>
                  </a:lnTo>
                  <a:lnTo>
                    <a:pt x="532" y="465"/>
                  </a:lnTo>
                  <a:lnTo>
                    <a:pt x="532" y="201"/>
                  </a:lnTo>
                  <a:lnTo>
                    <a:pt x="172" y="0"/>
                  </a:lnTo>
                  <a:lnTo>
                    <a:pt x="1" y="0"/>
                  </a:lnTo>
                  <a:close/>
                </a:path>
              </a:pathLst>
            </a:custGeom>
            <a:gradFill rotWithShape="0">
              <a:gsLst>
                <a:gs pos="0">
                  <a:schemeClr val="accent2"/>
                </a:gs>
                <a:gs pos="100000">
                  <a:schemeClr val="accent1"/>
                </a:gs>
              </a:gsLst>
              <a:lin ang="0" scaled="1"/>
            </a:gradFill>
            <a:ln>
              <a:noFill/>
            </a:ln>
            <a:extLst>
              <a:ext uri="{91240B29-F687-4F45-9708-019B960494DF}">
                <a14:hiddenLine xmlns:a14="http://schemas.microsoft.com/office/drawing/2010/main" w="9525" cap="flat" cmpd="sng">
                  <a:solidFill>
                    <a:srgbClr val="000000"/>
                  </a:solidFill>
                  <a:prstDash val="solid"/>
                  <a:miter lim="800000"/>
                  <a:headEnd/>
                  <a:tailEnd/>
                </a14:hiddenLine>
              </a:ext>
            </a:extLst>
          </p:spPr>
          <p:txBody>
            <a:bodyPr wrap="none" anchor="ctr"/>
            <a:lstStyle/>
            <a:p>
              <a:endParaRPr lang="en-US"/>
            </a:p>
          </p:txBody>
        </p:sp>
        <p:sp>
          <p:nvSpPr>
            <p:cNvPr id="21" name="Freeform 32">
              <a:extLst>
                <a:ext uri="{FF2B5EF4-FFF2-40B4-BE49-F238E27FC236}">
                  <a16:creationId xmlns:a16="http://schemas.microsoft.com/office/drawing/2014/main" id="{12E3DB84-9D60-8919-C646-9A9FA1DC3993}"/>
                </a:ext>
              </a:extLst>
            </p:cNvPr>
            <p:cNvSpPr>
              <a:spLocks/>
            </p:cNvSpPr>
            <p:nvPr/>
          </p:nvSpPr>
          <p:spPr bwMode="auto">
            <a:xfrm>
              <a:off x="95" y="4060"/>
              <a:ext cx="457" cy="260"/>
            </a:xfrm>
            <a:custGeom>
              <a:avLst/>
              <a:gdLst>
                <a:gd name="T0" fmla="*/ 457 w 457"/>
                <a:gd name="T1" fmla="*/ 225 h 264"/>
                <a:gd name="T2" fmla="*/ 1 w 457"/>
                <a:gd name="T3" fmla="*/ 0 h 264"/>
                <a:gd name="T4" fmla="*/ 0 w 457"/>
                <a:gd name="T5" fmla="*/ 228 h 264"/>
                <a:gd name="T6" fmla="*/ 457 w 457"/>
                <a:gd name="T7" fmla="*/ 225 h 2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57" h="264">
                  <a:moveTo>
                    <a:pt x="457" y="260"/>
                  </a:moveTo>
                  <a:lnTo>
                    <a:pt x="1" y="0"/>
                  </a:lnTo>
                  <a:lnTo>
                    <a:pt x="0" y="264"/>
                  </a:lnTo>
                  <a:lnTo>
                    <a:pt x="457" y="260"/>
                  </a:lnTo>
                  <a:close/>
                </a:path>
              </a:pathLst>
            </a:custGeom>
            <a:gradFill rotWithShape="0">
              <a:gsLst>
                <a:gs pos="0">
                  <a:schemeClr val="accent2"/>
                </a:gs>
                <a:gs pos="100000">
                  <a:schemeClr val="accent1"/>
                </a:gs>
              </a:gsLst>
              <a:lin ang="0" scaled="1"/>
            </a:gradFill>
            <a:ln>
              <a:noFill/>
            </a:ln>
            <a:extLst>
              <a:ext uri="{91240B29-F687-4F45-9708-019B960494DF}">
                <a14:hiddenLine xmlns:a14="http://schemas.microsoft.com/office/drawing/2010/main" w="9525" cap="flat" cmpd="sng">
                  <a:solidFill>
                    <a:srgbClr val="000000"/>
                  </a:solidFill>
                  <a:prstDash val="solid"/>
                  <a:miter lim="800000"/>
                  <a:headEnd/>
                  <a:tailEnd/>
                </a14:hiddenLine>
              </a:ext>
            </a:extLst>
          </p:spPr>
          <p:txBody>
            <a:bodyPr wrap="none" anchor="ctr"/>
            <a:lstStyle/>
            <a:p>
              <a:endParaRPr lang="en-US"/>
            </a:p>
          </p:txBody>
        </p:sp>
      </p:grpSp>
      <p:sp>
        <p:nvSpPr>
          <p:cNvPr id="3107" name="Rectangle 35"/>
          <p:cNvSpPr>
            <a:spLocks noGrp="1" noChangeArrowheads="1"/>
          </p:cNvSpPr>
          <p:nvPr>
            <p:ph type="ctrTitle" sz="quarter"/>
          </p:nvPr>
        </p:nvSpPr>
        <p:spPr>
          <a:xfrm>
            <a:off x="1154113" y="1211263"/>
            <a:ext cx="7772400" cy="1431925"/>
          </a:xfrm>
          <a:prstGeom prst="rect">
            <a:avLst/>
          </a:prstGeom>
        </p:spPr>
        <p:txBody>
          <a:bodyPr/>
          <a:lstStyle>
            <a:lvl1pPr>
              <a:defRPr/>
            </a:lvl1pPr>
          </a:lstStyle>
          <a:p>
            <a:r>
              <a:rPr lang="en-US"/>
              <a:t>Click to edit Master title style</a:t>
            </a:r>
          </a:p>
        </p:txBody>
      </p:sp>
      <p:sp>
        <p:nvSpPr>
          <p:cNvPr id="3108" name="Rectangle 36"/>
          <p:cNvSpPr>
            <a:spLocks noGrp="1" noChangeArrowheads="1"/>
          </p:cNvSpPr>
          <p:nvPr>
            <p:ph type="subTitle" sz="quarter" idx="1"/>
          </p:nvPr>
        </p:nvSpPr>
        <p:spPr>
          <a:xfrm>
            <a:off x="1171575" y="3124200"/>
            <a:ext cx="6400800" cy="1752600"/>
          </a:xfrm>
        </p:spPr>
        <p:txBody>
          <a:bodyPr/>
          <a:lstStyle>
            <a:lvl1pPr marL="0" indent="0">
              <a:buFontTx/>
              <a:buNone/>
              <a:defRPr/>
            </a:lvl1pPr>
          </a:lstStyle>
          <a:p>
            <a:r>
              <a:rPr lang="en-US"/>
              <a:t>Click to edit Master subtitle style</a:t>
            </a:r>
          </a:p>
        </p:txBody>
      </p:sp>
      <p:sp>
        <p:nvSpPr>
          <p:cNvPr id="22" name="Rectangle 37">
            <a:extLst>
              <a:ext uri="{FF2B5EF4-FFF2-40B4-BE49-F238E27FC236}">
                <a16:creationId xmlns:a16="http://schemas.microsoft.com/office/drawing/2014/main" id="{F0D89FDC-C232-59E3-8A56-70C77B76A6D5}"/>
              </a:ext>
            </a:extLst>
          </p:cNvPr>
          <p:cNvSpPr>
            <a:spLocks noGrp="1" noChangeArrowheads="1"/>
          </p:cNvSpPr>
          <p:nvPr>
            <p:ph type="dt" sz="quarter" idx="10"/>
          </p:nvPr>
        </p:nvSpPr>
        <p:spPr>
          <a:xfrm>
            <a:off x="1119188" y="6318250"/>
            <a:ext cx="1905000" cy="457200"/>
          </a:xfrm>
        </p:spPr>
        <p:txBody>
          <a:bodyPr/>
          <a:lstStyle>
            <a:lvl1pPr>
              <a:defRPr/>
            </a:lvl1pPr>
          </a:lstStyle>
          <a:p>
            <a:pPr>
              <a:defRPr/>
            </a:pPr>
            <a:fld id="{9DFB39F0-FADA-4005-87D5-54D5DADE80C1}" type="datetime3">
              <a:rPr lang="en-US"/>
              <a:pPr>
                <a:defRPr/>
              </a:pPr>
              <a:t>9 March 2023</a:t>
            </a:fld>
            <a:endParaRPr lang="en-US"/>
          </a:p>
        </p:txBody>
      </p:sp>
      <p:sp>
        <p:nvSpPr>
          <p:cNvPr id="23" name="Rectangle 38">
            <a:extLst>
              <a:ext uri="{FF2B5EF4-FFF2-40B4-BE49-F238E27FC236}">
                <a16:creationId xmlns:a16="http://schemas.microsoft.com/office/drawing/2014/main" id="{81712105-01AC-4B02-EC35-B32C008C9158}"/>
              </a:ext>
            </a:extLst>
          </p:cNvPr>
          <p:cNvSpPr>
            <a:spLocks noGrp="1" noChangeArrowheads="1"/>
          </p:cNvSpPr>
          <p:nvPr>
            <p:ph type="ftr" sz="quarter" idx="11"/>
          </p:nvPr>
        </p:nvSpPr>
        <p:spPr>
          <a:xfrm>
            <a:off x="3557588" y="6318250"/>
            <a:ext cx="2895600" cy="457200"/>
          </a:xfrm>
        </p:spPr>
        <p:txBody>
          <a:bodyPr/>
          <a:lstStyle>
            <a:lvl1pPr>
              <a:defRPr/>
            </a:lvl1pPr>
          </a:lstStyle>
          <a:p>
            <a:pPr>
              <a:defRPr/>
            </a:pPr>
            <a:r>
              <a:rPr lang="en-US"/>
              <a:t>Ngo Van Cuong-UNIVERSITY OF INDUSTRY</a:t>
            </a:r>
          </a:p>
        </p:txBody>
      </p:sp>
      <p:sp>
        <p:nvSpPr>
          <p:cNvPr id="24" name="Rectangle 39">
            <a:extLst>
              <a:ext uri="{FF2B5EF4-FFF2-40B4-BE49-F238E27FC236}">
                <a16:creationId xmlns:a16="http://schemas.microsoft.com/office/drawing/2014/main" id="{67979C15-972B-C0A0-9D38-DA09DAF8891E}"/>
              </a:ext>
            </a:extLst>
          </p:cNvPr>
          <p:cNvSpPr>
            <a:spLocks noGrp="1" noChangeArrowheads="1"/>
          </p:cNvSpPr>
          <p:nvPr>
            <p:ph type="sldNum" sz="quarter" idx="12"/>
          </p:nvPr>
        </p:nvSpPr>
        <p:spPr>
          <a:xfrm>
            <a:off x="6986588" y="6318250"/>
            <a:ext cx="1905000" cy="457200"/>
          </a:xfrm>
        </p:spPr>
        <p:txBody>
          <a:bodyPr/>
          <a:lstStyle>
            <a:lvl1pPr>
              <a:defRPr/>
            </a:lvl1pPr>
          </a:lstStyle>
          <a:p>
            <a:pPr>
              <a:defRPr/>
            </a:pPr>
            <a:r>
              <a:rPr lang="en-US"/>
              <a:t>1(54)</a:t>
            </a:r>
          </a:p>
        </p:txBody>
      </p:sp>
    </p:spTree>
    <p:extLst>
      <p:ext uri="{BB962C8B-B14F-4D97-AF65-F5344CB8AC3E}">
        <p14:creationId xmlns:p14="http://schemas.microsoft.com/office/powerpoint/2010/main" val="3319694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43000" y="144463"/>
            <a:ext cx="7772400" cy="1446212"/>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4">
            <a:extLst>
              <a:ext uri="{FF2B5EF4-FFF2-40B4-BE49-F238E27FC236}">
                <a16:creationId xmlns:a16="http://schemas.microsoft.com/office/drawing/2014/main" id="{40141B8F-031A-A85A-AB39-6C09F2EA2C93}"/>
              </a:ext>
            </a:extLst>
          </p:cNvPr>
          <p:cNvSpPr>
            <a:spLocks noGrp="1" noChangeArrowheads="1"/>
          </p:cNvSpPr>
          <p:nvPr>
            <p:ph type="dt" sz="half" idx="10"/>
          </p:nvPr>
        </p:nvSpPr>
        <p:spPr/>
        <p:txBody>
          <a:bodyPr/>
          <a:lstStyle>
            <a:lvl1pPr>
              <a:defRPr/>
            </a:lvl1pPr>
          </a:lstStyle>
          <a:p>
            <a:pPr>
              <a:defRPr/>
            </a:pPr>
            <a:fld id="{55B4B282-E20C-4674-AB2C-215ED0C1FAE3}" type="datetime3">
              <a:rPr lang="en-US"/>
              <a:pPr>
                <a:defRPr/>
              </a:pPr>
              <a:t>9 March 2023</a:t>
            </a:fld>
            <a:endParaRPr lang="en-US"/>
          </a:p>
        </p:txBody>
      </p:sp>
      <p:sp>
        <p:nvSpPr>
          <p:cNvPr id="5" name="Rectangle 35">
            <a:extLst>
              <a:ext uri="{FF2B5EF4-FFF2-40B4-BE49-F238E27FC236}">
                <a16:creationId xmlns:a16="http://schemas.microsoft.com/office/drawing/2014/main" id="{5818CD31-D1C1-D9F5-FF9C-D652DAACDAEF}"/>
              </a:ext>
            </a:extLst>
          </p:cNvPr>
          <p:cNvSpPr>
            <a:spLocks noGrp="1" noChangeArrowheads="1"/>
          </p:cNvSpPr>
          <p:nvPr>
            <p:ph type="ftr" sz="quarter" idx="11"/>
          </p:nvPr>
        </p:nvSpPr>
        <p:spPr/>
        <p:txBody>
          <a:bodyPr/>
          <a:lstStyle>
            <a:lvl1pPr>
              <a:defRPr/>
            </a:lvl1pPr>
          </a:lstStyle>
          <a:p>
            <a:pPr>
              <a:defRPr/>
            </a:pPr>
            <a:r>
              <a:rPr lang="en-US"/>
              <a:t>Ngo Van Cuong-UNIVERSITY OF INDUSTRY</a:t>
            </a:r>
          </a:p>
        </p:txBody>
      </p:sp>
      <p:sp>
        <p:nvSpPr>
          <p:cNvPr id="6" name="Rectangle 36">
            <a:extLst>
              <a:ext uri="{FF2B5EF4-FFF2-40B4-BE49-F238E27FC236}">
                <a16:creationId xmlns:a16="http://schemas.microsoft.com/office/drawing/2014/main" id="{57C0C348-9035-24FA-E053-248FE3017DAE}"/>
              </a:ext>
            </a:extLst>
          </p:cNvPr>
          <p:cNvSpPr>
            <a:spLocks noGrp="1" noChangeArrowheads="1"/>
          </p:cNvSpPr>
          <p:nvPr>
            <p:ph type="sldNum" sz="quarter" idx="12"/>
          </p:nvPr>
        </p:nvSpPr>
        <p:spPr/>
        <p:txBody>
          <a:bodyPr/>
          <a:lstStyle>
            <a:lvl1pPr fontAlgn="base">
              <a:spcAft>
                <a:spcPct val="0"/>
              </a:spcAft>
              <a:defRPr>
                <a:cs typeface="Arial" panose="020B0604020202020204" pitchFamily="34" charset="0"/>
              </a:defRPr>
            </a:lvl1pPr>
          </a:lstStyle>
          <a:p>
            <a:pPr>
              <a:defRPr/>
            </a:pPr>
            <a:fld id="{4DFE44D8-3B4C-4199-B3D2-8E8B59668782}" type="slidenum">
              <a:rPr lang="en-US" altLang="en-US"/>
              <a:pPr>
                <a:defRPr/>
              </a:pPr>
              <a:t>‹#›</a:t>
            </a:fld>
            <a:endParaRPr lang="en-US" altLang="en-US"/>
          </a:p>
        </p:txBody>
      </p:sp>
    </p:spTree>
    <p:extLst>
      <p:ext uri="{BB962C8B-B14F-4D97-AF65-F5344CB8AC3E}">
        <p14:creationId xmlns:p14="http://schemas.microsoft.com/office/powerpoint/2010/main" val="1535779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53250" y="144463"/>
            <a:ext cx="1962150" cy="5951537"/>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144463"/>
            <a:ext cx="5734050" cy="5951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4">
            <a:extLst>
              <a:ext uri="{FF2B5EF4-FFF2-40B4-BE49-F238E27FC236}">
                <a16:creationId xmlns:a16="http://schemas.microsoft.com/office/drawing/2014/main" id="{767C54C6-C3B8-1C60-C294-1A57DBD22CBD}"/>
              </a:ext>
            </a:extLst>
          </p:cNvPr>
          <p:cNvSpPr>
            <a:spLocks noGrp="1" noChangeArrowheads="1"/>
          </p:cNvSpPr>
          <p:nvPr>
            <p:ph type="dt" sz="half" idx="10"/>
          </p:nvPr>
        </p:nvSpPr>
        <p:spPr/>
        <p:txBody>
          <a:bodyPr/>
          <a:lstStyle>
            <a:lvl1pPr>
              <a:defRPr/>
            </a:lvl1pPr>
          </a:lstStyle>
          <a:p>
            <a:pPr>
              <a:defRPr/>
            </a:pPr>
            <a:fld id="{73FE51B5-A614-4E2C-81A4-160676F45628}" type="datetime3">
              <a:rPr lang="en-US"/>
              <a:pPr>
                <a:defRPr/>
              </a:pPr>
              <a:t>9 March 2023</a:t>
            </a:fld>
            <a:endParaRPr lang="en-US"/>
          </a:p>
        </p:txBody>
      </p:sp>
      <p:sp>
        <p:nvSpPr>
          <p:cNvPr id="5" name="Rectangle 35">
            <a:extLst>
              <a:ext uri="{FF2B5EF4-FFF2-40B4-BE49-F238E27FC236}">
                <a16:creationId xmlns:a16="http://schemas.microsoft.com/office/drawing/2014/main" id="{D8CB9106-E56E-8784-36CC-467B4B6A9472}"/>
              </a:ext>
            </a:extLst>
          </p:cNvPr>
          <p:cNvSpPr>
            <a:spLocks noGrp="1" noChangeArrowheads="1"/>
          </p:cNvSpPr>
          <p:nvPr>
            <p:ph type="ftr" sz="quarter" idx="11"/>
          </p:nvPr>
        </p:nvSpPr>
        <p:spPr/>
        <p:txBody>
          <a:bodyPr/>
          <a:lstStyle>
            <a:lvl1pPr>
              <a:defRPr/>
            </a:lvl1pPr>
          </a:lstStyle>
          <a:p>
            <a:pPr>
              <a:defRPr/>
            </a:pPr>
            <a:r>
              <a:rPr lang="en-US"/>
              <a:t>Ngo Van Cuong-UNIVERSITY OF INDUSTRY</a:t>
            </a:r>
          </a:p>
        </p:txBody>
      </p:sp>
      <p:sp>
        <p:nvSpPr>
          <p:cNvPr id="6" name="Rectangle 36">
            <a:extLst>
              <a:ext uri="{FF2B5EF4-FFF2-40B4-BE49-F238E27FC236}">
                <a16:creationId xmlns:a16="http://schemas.microsoft.com/office/drawing/2014/main" id="{054824A6-A751-706D-6D88-75965DA46C38}"/>
              </a:ext>
            </a:extLst>
          </p:cNvPr>
          <p:cNvSpPr>
            <a:spLocks noGrp="1" noChangeArrowheads="1"/>
          </p:cNvSpPr>
          <p:nvPr>
            <p:ph type="sldNum" sz="quarter" idx="12"/>
          </p:nvPr>
        </p:nvSpPr>
        <p:spPr/>
        <p:txBody>
          <a:bodyPr/>
          <a:lstStyle>
            <a:lvl1pPr fontAlgn="base">
              <a:spcAft>
                <a:spcPct val="0"/>
              </a:spcAft>
              <a:defRPr>
                <a:cs typeface="Arial" panose="020B0604020202020204" pitchFamily="34" charset="0"/>
              </a:defRPr>
            </a:lvl1pPr>
          </a:lstStyle>
          <a:p>
            <a:pPr>
              <a:defRPr/>
            </a:pPr>
            <a:fld id="{76A1C5ED-4D4B-497A-B617-2E806C9A9E16}" type="slidenum">
              <a:rPr lang="en-US" altLang="en-US"/>
              <a:pPr>
                <a:defRPr/>
              </a:pPr>
              <a:t>‹#›</a:t>
            </a:fld>
            <a:endParaRPr lang="en-US" altLang="en-US"/>
          </a:p>
        </p:txBody>
      </p:sp>
    </p:spTree>
    <p:extLst>
      <p:ext uri="{BB962C8B-B14F-4D97-AF65-F5344CB8AC3E}">
        <p14:creationId xmlns:p14="http://schemas.microsoft.com/office/powerpoint/2010/main" val="2918455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144463"/>
            <a:ext cx="7772400" cy="1446212"/>
          </a:xfrm>
          <a:prstGeom prst="rect">
            <a:avLst/>
          </a:prstGeo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4">
            <a:extLst>
              <a:ext uri="{FF2B5EF4-FFF2-40B4-BE49-F238E27FC236}">
                <a16:creationId xmlns:a16="http://schemas.microsoft.com/office/drawing/2014/main" id="{C1153562-BCA9-0A1C-31C6-26E99BB51353}"/>
              </a:ext>
            </a:extLst>
          </p:cNvPr>
          <p:cNvSpPr>
            <a:spLocks noGrp="1" noChangeArrowheads="1"/>
          </p:cNvSpPr>
          <p:nvPr>
            <p:ph type="dt" sz="half" idx="10"/>
          </p:nvPr>
        </p:nvSpPr>
        <p:spPr/>
        <p:txBody>
          <a:bodyPr/>
          <a:lstStyle>
            <a:lvl1pPr>
              <a:defRPr/>
            </a:lvl1pPr>
          </a:lstStyle>
          <a:p>
            <a:pPr>
              <a:defRPr/>
            </a:pPr>
            <a:fld id="{84BFCA54-B469-41AE-BBBD-C2DA19F339BF}" type="datetime3">
              <a:rPr lang="en-US"/>
              <a:pPr>
                <a:defRPr/>
              </a:pPr>
              <a:t>9 March 2023</a:t>
            </a:fld>
            <a:endParaRPr lang="en-US"/>
          </a:p>
        </p:txBody>
      </p:sp>
      <p:sp>
        <p:nvSpPr>
          <p:cNvPr id="5" name="Rectangle 35">
            <a:extLst>
              <a:ext uri="{FF2B5EF4-FFF2-40B4-BE49-F238E27FC236}">
                <a16:creationId xmlns:a16="http://schemas.microsoft.com/office/drawing/2014/main" id="{E0421BBE-CA5F-8D7A-2C52-C2F2308B890B}"/>
              </a:ext>
            </a:extLst>
          </p:cNvPr>
          <p:cNvSpPr>
            <a:spLocks noGrp="1" noChangeArrowheads="1"/>
          </p:cNvSpPr>
          <p:nvPr>
            <p:ph type="ftr" sz="quarter" idx="11"/>
          </p:nvPr>
        </p:nvSpPr>
        <p:spPr/>
        <p:txBody>
          <a:bodyPr/>
          <a:lstStyle>
            <a:lvl1pPr>
              <a:defRPr/>
            </a:lvl1pPr>
          </a:lstStyle>
          <a:p>
            <a:pPr>
              <a:defRPr/>
            </a:pPr>
            <a:r>
              <a:rPr lang="en-US"/>
              <a:t>Ngo Van Cuong-UNIVERSITY OF INDUSTRY</a:t>
            </a:r>
          </a:p>
        </p:txBody>
      </p:sp>
      <p:sp>
        <p:nvSpPr>
          <p:cNvPr id="6" name="Rectangle 36">
            <a:extLst>
              <a:ext uri="{FF2B5EF4-FFF2-40B4-BE49-F238E27FC236}">
                <a16:creationId xmlns:a16="http://schemas.microsoft.com/office/drawing/2014/main" id="{FA7E4970-3806-610F-3C6F-670705C438F1}"/>
              </a:ext>
            </a:extLst>
          </p:cNvPr>
          <p:cNvSpPr>
            <a:spLocks noGrp="1" noChangeArrowheads="1"/>
          </p:cNvSpPr>
          <p:nvPr>
            <p:ph type="sldNum" sz="quarter" idx="12"/>
          </p:nvPr>
        </p:nvSpPr>
        <p:spPr/>
        <p:txBody>
          <a:bodyPr/>
          <a:lstStyle>
            <a:lvl1pPr fontAlgn="base">
              <a:spcAft>
                <a:spcPct val="0"/>
              </a:spcAft>
              <a:defRPr>
                <a:cs typeface="Arial" panose="020B0604020202020204" pitchFamily="34" charset="0"/>
              </a:defRPr>
            </a:lvl1pPr>
          </a:lstStyle>
          <a:p>
            <a:pPr>
              <a:defRPr/>
            </a:pPr>
            <a:fld id="{26F4D9AC-AE14-4108-A422-F168884DCA13}" type="slidenum">
              <a:rPr lang="en-US" altLang="en-US"/>
              <a:pPr>
                <a:defRPr/>
              </a:pPr>
              <a:t>‹#›</a:t>
            </a:fld>
            <a:endParaRPr lang="en-US" altLang="en-US"/>
          </a:p>
        </p:txBody>
      </p:sp>
    </p:spTree>
    <p:extLst>
      <p:ext uri="{BB962C8B-B14F-4D97-AF65-F5344CB8AC3E}">
        <p14:creationId xmlns:p14="http://schemas.microsoft.com/office/powerpoint/2010/main" val="3953428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34">
            <a:extLst>
              <a:ext uri="{FF2B5EF4-FFF2-40B4-BE49-F238E27FC236}">
                <a16:creationId xmlns:a16="http://schemas.microsoft.com/office/drawing/2014/main" id="{D36C89FA-EF07-D963-C2D1-CD19D78CADC6}"/>
              </a:ext>
            </a:extLst>
          </p:cNvPr>
          <p:cNvSpPr>
            <a:spLocks noGrp="1" noChangeArrowheads="1"/>
          </p:cNvSpPr>
          <p:nvPr>
            <p:ph type="dt" sz="half" idx="10"/>
          </p:nvPr>
        </p:nvSpPr>
        <p:spPr/>
        <p:txBody>
          <a:bodyPr/>
          <a:lstStyle>
            <a:lvl1pPr>
              <a:defRPr/>
            </a:lvl1pPr>
          </a:lstStyle>
          <a:p>
            <a:pPr>
              <a:defRPr/>
            </a:pPr>
            <a:fld id="{7FA2F817-4E2C-4F1D-9848-02CFF133063C}" type="datetime3">
              <a:rPr lang="en-US"/>
              <a:pPr>
                <a:defRPr/>
              </a:pPr>
              <a:t>9 March 2023</a:t>
            </a:fld>
            <a:endParaRPr lang="en-US"/>
          </a:p>
        </p:txBody>
      </p:sp>
      <p:sp>
        <p:nvSpPr>
          <p:cNvPr id="5" name="Rectangle 35">
            <a:extLst>
              <a:ext uri="{FF2B5EF4-FFF2-40B4-BE49-F238E27FC236}">
                <a16:creationId xmlns:a16="http://schemas.microsoft.com/office/drawing/2014/main" id="{6D6B6D4B-E355-7BD4-9B84-6FD876C50FFC}"/>
              </a:ext>
            </a:extLst>
          </p:cNvPr>
          <p:cNvSpPr>
            <a:spLocks noGrp="1" noChangeArrowheads="1"/>
          </p:cNvSpPr>
          <p:nvPr>
            <p:ph type="ftr" sz="quarter" idx="11"/>
          </p:nvPr>
        </p:nvSpPr>
        <p:spPr/>
        <p:txBody>
          <a:bodyPr/>
          <a:lstStyle>
            <a:lvl1pPr>
              <a:defRPr/>
            </a:lvl1pPr>
          </a:lstStyle>
          <a:p>
            <a:pPr>
              <a:defRPr/>
            </a:pPr>
            <a:r>
              <a:rPr lang="en-US"/>
              <a:t>Ngo Van Cuong-UNIVERSITY OF INDUSTRY</a:t>
            </a:r>
          </a:p>
        </p:txBody>
      </p:sp>
      <p:sp>
        <p:nvSpPr>
          <p:cNvPr id="6" name="Rectangle 36">
            <a:extLst>
              <a:ext uri="{FF2B5EF4-FFF2-40B4-BE49-F238E27FC236}">
                <a16:creationId xmlns:a16="http://schemas.microsoft.com/office/drawing/2014/main" id="{8592FFDE-E0A1-0C8C-F25B-0D8AB3E605BD}"/>
              </a:ext>
            </a:extLst>
          </p:cNvPr>
          <p:cNvSpPr>
            <a:spLocks noGrp="1" noChangeArrowheads="1"/>
          </p:cNvSpPr>
          <p:nvPr>
            <p:ph type="sldNum" sz="quarter" idx="12"/>
          </p:nvPr>
        </p:nvSpPr>
        <p:spPr/>
        <p:txBody>
          <a:bodyPr/>
          <a:lstStyle>
            <a:lvl1pPr fontAlgn="base">
              <a:spcAft>
                <a:spcPct val="0"/>
              </a:spcAft>
              <a:defRPr>
                <a:cs typeface="Arial" panose="020B0604020202020204" pitchFamily="34" charset="0"/>
              </a:defRPr>
            </a:lvl1pPr>
          </a:lstStyle>
          <a:p>
            <a:pPr>
              <a:defRPr/>
            </a:pPr>
            <a:fld id="{777D6768-B244-431A-9356-9A412F470EEF}" type="slidenum">
              <a:rPr lang="en-US" altLang="en-US"/>
              <a:pPr>
                <a:defRPr/>
              </a:pPr>
              <a:t>‹#›</a:t>
            </a:fld>
            <a:endParaRPr lang="en-US" altLang="en-US"/>
          </a:p>
        </p:txBody>
      </p:sp>
    </p:spTree>
    <p:extLst>
      <p:ext uri="{BB962C8B-B14F-4D97-AF65-F5344CB8AC3E}">
        <p14:creationId xmlns:p14="http://schemas.microsoft.com/office/powerpoint/2010/main" val="2292029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144463"/>
            <a:ext cx="7772400" cy="144621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1066800" y="1981200"/>
            <a:ext cx="38481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67300" y="1981200"/>
            <a:ext cx="38481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4">
            <a:extLst>
              <a:ext uri="{FF2B5EF4-FFF2-40B4-BE49-F238E27FC236}">
                <a16:creationId xmlns:a16="http://schemas.microsoft.com/office/drawing/2014/main" id="{1B1D611F-622A-6890-07D0-AA766869A174}"/>
              </a:ext>
            </a:extLst>
          </p:cNvPr>
          <p:cNvSpPr>
            <a:spLocks noGrp="1" noChangeArrowheads="1"/>
          </p:cNvSpPr>
          <p:nvPr>
            <p:ph type="dt" sz="half" idx="10"/>
          </p:nvPr>
        </p:nvSpPr>
        <p:spPr/>
        <p:txBody>
          <a:bodyPr/>
          <a:lstStyle>
            <a:lvl1pPr>
              <a:defRPr/>
            </a:lvl1pPr>
          </a:lstStyle>
          <a:p>
            <a:pPr>
              <a:defRPr/>
            </a:pPr>
            <a:fld id="{01379EF1-D47E-4A46-94FD-5E45C21F97ED}" type="datetime3">
              <a:rPr lang="en-US"/>
              <a:pPr>
                <a:defRPr/>
              </a:pPr>
              <a:t>9 March 2023</a:t>
            </a:fld>
            <a:endParaRPr lang="en-US"/>
          </a:p>
        </p:txBody>
      </p:sp>
      <p:sp>
        <p:nvSpPr>
          <p:cNvPr id="6" name="Rectangle 35">
            <a:extLst>
              <a:ext uri="{FF2B5EF4-FFF2-40B4-BE49-F238E27FC236}">
                <a16:creationId xmlns:a16="http://schemas.microsoft.com/office/drawing/2014/main" id="{2B9CCA71-4775-4C9D-3FD8-0A559AE7230E}"/>
              </a:ext>
            </a:extLst>
          </p:cNvPr>
          <p:cNvSpPr>
            <a:spLocks noGrp="1" noChangeArrowheads="1"/>
          </p:cNvSpPr>
          <p:nvPr>
            <p:ph type="ftr" sz="quarter" idx="11"/>
          </p:nvPr>
        </p:nvSpPr>
        <p:spPr/>
        <p:txBody>
          <a:bodyPr/>
          <a:lstStyle>
            <a:lvl1pPr>
              <a:defRPr/>
            </a:lvl1pPr>
          </a:lstStyle>
          <a:p>
            <a:pPr>
              <a:defRPr/>
            </a:pPr>
            <a:r>
              <a:rPr lang="en-US"/>
              <a:t>Ngo Van Cuong-UNIVERSITY OF INDUSTRY</a:t>
            </a:r>
          </a:p>
        </p:txBody>
      </p:sp>
      <p:sp>
        <p:nvSpPr>
          <p:cNvPr id="7" name="Rectangle 36">
            <a:extLst>
              <a:ext uri="{FF2B5EF4-FFF2-40B4-BE49-F238E27FC236}">
                <a16:creationId xmlns:a16="http://schemas.microsoft.com/office/drawing/2014/main" id="{02685F24-720E-40DF-AD26-350AB38C3A0E}"/>
              </a:ext>
            </a:extLst>
          </p:cNvPr>
          <p:cNvSpPr>
            <a:spLocks noGrp="1" noChangeArrowheads="1"/>
          </p:cNvSpPr>
          <p:nvPr>
            <p:ph type="sldNum" sz="quarter" idx="12"/>
          </p:nvPr>
        </p:nvSpPr>
        <p:spPr/>
        <p:txBody>
          <a:bodyPr/>
          <a:lstStyle>
            <a:lvl1pPr fontAlgn="base">
              <a:spcAft>
                <a:spcPct val="0"/>
              </a:spcAft>
              <a:defRPr>
                <a:cs typeface="Arial" panose="020B0604020202020204" pitchFamily="34" charset="0"/>
              </a:defRPr>
            </a:lvl1pPr>
          </a:lstStyle>
          <a:p>
            <a:pPr>
              <a:defRPr/>
            </a:pPr>
            <a:fld id="{6931DB89-BD79-4905-9263-E803508104CE}" type="slidenum">
              <a:rPr lang="en-US" altLang="en-US"/>
              <a:pPr>
                <a:defRPr/>
              </a:pPr>
              <a:t>‹#›</a:t>
            </a:fld>
            <a:endParaRPr lang="en-US" altLang="en-US"/>
          </a:p>
        </p:txBody>
      </p:sp>
    </p:spTree>
    <p:extLst>
      <p:ext uri="{BB962C8B-B14F-4D97-AF65-F5344CB8AC3E}">
        <p14:creationId xmlns:p14="http://schemas.microsoft.com/office/powerpoint/2010/main" val="4203000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4">
            <a:extLst>
              <a:ext uri="{FF2B5EF4-FFF2-40B4-BE49-F238E27FC236}">
                <a16:creationId xmlns:a16="http://schemas.microsoft.com/office/drawing/2014/main" id="{00AE136B-4927-372D-7FA6-5CAEB7AAC85C}"/>
              </a:ext>
            </a:extLst>
          </p:cNvPr>
          <p:cNvSpPr>
            <a:spLocks noGrp="1" noChangeArrowheads="1"/>
          </p:cNvSpPr>
          <p:nvPr>
            <p:ph type="dt" sz="half" idx="10"/>
          </p:nvPr>
        </p:nvSpPr>
        <p:spPr/>
        <p:txBody>
          <a:bodyPr/>
          <a:lstStyle>
            <a:lvl1pPr>
              <a:defRPr/>
            </a:lvl1pPr>
          </a:lstStyle>
          <a:p>
            <a:pPr>
              <a:defRPr/>
            </a:pPr>
            <a:fld id="{A33CE23D-C5CE-4875-974C-D00D58026411}" type="datetime3">
              <a:rPr lang="en-US"/>
              <a:pPr>
                <a:defRPr/>
              </a:pPr>
              <a:t>9 March 2023</a:t>
            </a:fld>
            <a:endParaRPr lang="en-US"/>
          </a:p>
        </p:txBody>
      </p:sp>
      <p:sp>
        <p:nvSpPr>
          <p:cNvPr id="8" name="Rectangle 35">
            <a:extLst>
              <a:ext uri="{FF2B5EF4-FFF2-40B4-BE49-F238E27FC236}">
                <a16:creationId xmlns:a16="http://schemas.microsoft.com/office/drawing/2014/main" id="{2EDAF1FC-C60F-BADD-FAE3-087A5CF44C55}"/>
              </a:ext>
            </a:extLst>
          </p:cNvPr>
          <p:cNvSpPr>
            <a:spLocks noGrp="1" noChangeArrowheads="1"/>
          </p:cNvSpPr>
          <p:nvPr>
            <p:ph type="ftr" sz="quarter" idx="11"/>
          </p:nvPr>
        </p:nvSpPr>
        <p:spPr/>
        <p:txBody>
          <a:bodyPr/>
          <a:lstStyle>
            <a:lvl1pPr>
              <a:defRPr/>
            </a:lvl1pPr>
          </a:lstStyle>
          <a:p>
            <a:pPr>
              <a:defRPr/>
            </a:pPr>
            <a:r>
              <a:rPr lang="en-US"/>
              <a:t>Ngo Van Cuong-UNIVERSITY OF INDUSTRY</a:t>
            </a:r>
          </a:p>
        </p:txBody>
      </p:sp>
      <p:sp>
        <p:nvSpPr>
          <p:cNvPr id="9" name="Rectangle 36">
            <a:extLst>
              <a:ext uri="{FF2B5EF4-FFF2-40B4-BE49-F238E27FC236}">
                <a16:creationId xmlns:a16="http://schemas.microsoft.com/office/drawing/2014/main" id="{A8BC0BB8-761D-B5CD-F706-EB057F42626B}"/>
              </a:ext>
            </a:extLst>
          </p:cNvPr>
          <p:cNvSpPr>
            <a:spLocks noGrp="1" noChangeArrowheads="1"/>
          </p:cNvSpPr>
          <p:nvPr>
            <p:ph type="sldNum" sz="quarter" idx="12"/>
          </p:nvPr>
        </p:nvSpPr>
        <p:spPr/>
        <p:txBody>
          <a:bodyPr/>
          <a:lstStyle>
            <a:lvl1pPr fontAlgn="base">
              <a:spcAft>
                <a:spcPct val="0"/>
              </a:spcAft>
              <a:defRPr>
                <a:cs typeface="Arial" panose="020B0604020202020204" pitchFamily="34" charset="0"/>
              </a:defRPr>
            </a:lvl1pPr>
          </a:lstStyle>
          <a:p>
            <a:pPr>
              <a:defRPr/>
            </a:pPr>
            <a:fld id="{EAA720BE-61BE-4668-A369-E6661E6E1CA4}" type="slidenum">
              <a:rPr lang="en-US" altLang="en-US"/>
              <a:pPr>
                <a:defRPr/>
              </a:pPr>
              <a:t>‹#›</a:t>
            </a:fld>
            <a:endParaRPr lang="en-US" altLang="en-US"/>
          </a:p>
        </p:txBody>
      </p:sp>
    </p:spTree>
    <p:extLst>
      <p:ext uri="{BB962C8B-B14F-4D97-AF65-F5344CB8AC3E}">
        <p14:creationId xmlns:p14="http://schemas.microsoft.com/office/powerpoint/2010/main" val="1657945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43000" y="144463"/>
            <a:ext cx="7772400" cy="1446212"/>
          </a:xfrm>
          <a:prstGeom prst="rect">
            <a:avLst/>
          </a:prstGeom>
        </p:spPr>
        <p:txBody>
          <a:bodyPr/>
          <a:lstStyle/>
          <a:p>
            <a:r>
              <a:rPr lang="en-US"/>
              <a:t>Click to edit Master title style</a:t>
            </a:r>
          </a:p>
        </p:txBody>
      </p:sp>
      <p:sp>
        <p:nvSpPr>
          <p:cNvPr id="3" name="Rectangle 34">
            <a:extLst>
              <a:ext uri="{FF2B5EF4-FFF2-40B4-BE49-F238E27FC236}">
                <a16:creationId xmlns:a16="http://schemas.microsoft.com/office/drawing/2014/main" id="{79996767-9E5C-52DD-0F0E-A85CF40451FB}"/>
              </a:ext>
            </a:extLst>
          </p:cNvPr>
          <p:cNvSpPr>
            <a:spLocks noGrp="1" noChangeArrowheads="1"/>
          </p:cNvSpPr>
          <p:nvPr>
            <p:ph type="dt" sz="half" idx="10"/>
          </p:nvPr>
        </p:nvSpPr>
        <p:spPr/>
        <p:txBody>
          <a:bodyPr/>
          <a:lstStyle>
            <a:lvl1pPr>
              <a:defRPr/>
            </a:lvl1pPr>
          </a:lstStyle>
          <a:p>
            <a:pPr>
              <a:defRPr/>
            </a:pPr>
            <a:fld id="{66CA82C0-1569-45AF-B24E-F20740A1081E}" type="datetime3">
              <a:rPr lang="en-US"/>
              <a:pPr>
                <a:defRPr/>
              </a:pPr>
              <a:t>9 March 2023</a:t>
            </a:fld>
            <a:endParaRPr lang="en-US"/>
          </a:p>
        </p:txBody>
      </p:sp>
      <p:sp>
        <p:nvSpPr>
          <p:cNvPr id="4" name="Rectangle 35">
            <a:extLst>
              <a:ext uri="{FF2B5EF4-FFF2-40B4-BE49-F238E27FC236}">
                <a16:creationId xmlns:a16="http://schemas.microsoft.com/office/drawing/2014/main" id="{BED61C9E-B105-9124-32E3-66D855D5FEBB}"/>
              </a:ext>
            </a:extLst>
          </p:cNvPr>
          <p:cNvSpPr>
            <a:spLocks noGrp="1" noChangeArrowheads="1"/>
          </p:cNvSpPr>
          <p:nvPr>
            <p:ph type="ftr" sz="quarter" idx="11"/>
          </p:nvPr>
        </p:nvSpPr>
        <p:spPr/>
        <p:txBody>
          <a:bodyPr/>
          <a:lstStyle>
            <a:lvl1pPr>
              <a:defRPr/>
            </a:lvl1pPr>
          </a:lstStyle>
          <a:p>
            <a:pPr>
              <a:defRPr/>
            </a:pPr>
            <a:r>
              <a:rPr lang="en-US"/>
              <a:t>Ngo Van Cuong-UNIVERSITY OF INDUSTRY</a:t>
            </a:r>
          </a:p>
        </p:txBody>
      </p:sp>
      <p:sp>
        <p:nvSpPr>
          <p:cNvPr id="5" name="Rectangle 36">
            <a:extLst>
              <a:ext uri="{FF2B5EF4-FFF2-40B4-BE49-F238E27FC236}">
                <a16:creationId xmlns:a16="http://schemas.microsoft.com/office/drawing/2014/main" id="{8D6C3A5F-D6B6-4AF1-CDCE-4986472318CB}"/>
              </a:ext>
            </a:extLst>
          </p:cNvPr>
          <p:cNvSpPr>
            <a:spLocks noGrp="1" noChangeArrowheads="1"/>
          </p:cNvSpPr>
          <p:nvPr>
            <p:ph type="sldNum" sz="quarter" idx="12"/>
          </p:nvPr>
        </p:nvSpPr>
        <p:spPr/>
        <p:txBody>
          <a:bodyPr/>
          <a:lstStyle>
            <a:lvl1pPr fontAlgn="base">
              <a:spcAft>
                <a:spcPct val="0"/>
              </a:spcAft>
              <a:defRPr>
                <a:cs typeface="Arial" panose="020B0604020202020204" pitchFamily="34" charset="0"/>
              </a:defRPr>
            </a:lvl1pPr>
          </a:lstStyle>
          <a:p>
            <a:pPr>
              <a:defRPr/>
            </a:pPr>
            <a:fld id="{9CBBC45B-C531-4640-A9E4-C395525CBAAD}" type="slidenum">
              <a:rPr lang="en-US" altLang="en-US"/>
              <a:pPr>
                <a:defRPr/>
              </a:pPr>
              <a:t>‹#›</a:t>
            </a:fld>
            <a:endParaRPr lang="en-US" altLang="en-US"/>
          </a:p>
        </p:txBody>
      </p:sp>
    </p:spTree>
    <p:extLst>
      <p:ext uri="{BB962C8B-B14F-4D97-AF65-F5344CB8AC3E}">
        <p14:creationId xmlns:p14="http://schemas.microsoft.com/office/powerpoint/2010/main" val="1795186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4">
            <a:extLst>
              <a:ext uri="{FF2B5EF4-FFF2-40B4-BE49-F238E27FC236}">
                <a16:creationId xmlns:a16="http://schemas.microsoft.com/office/drawing/2014/main" id="{787910AE-A42C-A0F1-FA30-096B97011353}"/>
              </a:ext>
            </a:extLst>
          </p:cNvPr>
          <p:cNvSpPr>
            <a:spLocks noGrp="1" noChangeArrowheads="1"/>
          </p:cNvSpPr>
          <p:nvPr>
            <p:ph type="dt" sz="half" idx="10"/>
          </p:nvPr>
        </p:nvSpPr>
        <p:spPr/>
        <p:txBody>
          <a:bodyPr/>
          <a:lstStyle>
            <a:lvl1pPr>
              <a:defRPr/>
            </a:lvl1pPr>
          </a:lstStyle>
          <a:p>
            <a:pPr>
              <a:defRPr/>
            </a:pPr>
            <a:fld id="{0F5002C0-F9D8-451D-B4BF-9248D19DE465}" type="datetime3">
              <a:rPr lang="en-US"/>
              <a:pPr>
                <a:defRPr/>
              </a:pPr>
              <a:t>9 March 2023</a:t>
            </a:fld>
            <a:endParaRPr lang="en-US"/>
          </a:p>
        </p:txBody>
      </p:sp>
      <p:sp>
        <p:nvSpPr>
          <p:cNvPr id="3" name="Rectangle 35">
            <a:extLst>
              <a:ext uri="{FF2B5EF4-FFF2-40B4-BE49-F238E27FC236}">
                <a16:creationId xmlns:a16="http://schemas.microsoft.com/office/drawing/2014/main" id="{12838E1A-82C5-C2A6-D601-B7318C39DC21}"/>
              </a:ext>
            </a:extLst>
          </p:cNvPr>
          <p:cNvSpPr>
            <a:spLocks noGrp="1" noChangeArrowheads="1"/>
          </p:cNvSpPr>
          <p:nvPr>
            <p:ph type="ftr" sz="quarter" idx="11"/>
          </p:nvPr>
        </p:nvSpPr>
        <p:spPr/>
        <p:txBody>
          <a:bodyPr/>
          <a:lstStyle>
            <a:lvl1pPr>
              <a:defRPr/>
            </a:lvl1pPr>
          </a:lstStyle>
          <a:p>
            <a:pPr>
              <a:defRPr/>
            </a:pPr>
            <a:r>
              <a:rPr lang="en-US"/>
              <a:t>Ngo Van Cuong-UNIVERSITY OF INDUSTRY</a:t>
            </a:r>
          </a:p>
        </p:txBody>
      </p:sp>
      <p:sp>
        <p:nvSpPr>
          <p:cNvPr id="4" name="Rectangle 36">
            <a:extLst>
              <a:ext uri="{FF2B5EF4-FFF2-40B4-BE49-F238E27FC236}">
                <a16:creationId xmlns:a16="http://schemas.microsoft.com/office/drawing/2014/main" id="{67C5C1DD-FA1D-684C-BE84-47AE8A07335E}"/>
              </a:ext>
            </a:extLst>
          </p:cNvPr>
          <p:cNvSpPr>
            <a:spLocks noGrp="1" noChangeArrowheads="1"/>
          </p:cNvSpPr>
          <p:nvPr>
            <p:ph type="sldNum" sz="quarter" idx="12"/>
          </p:nvPr>
        </p:nvSpPr>
        <p:spPr/>
        <p:txBody>
          <a:bodyPr/>
          <a:lstStyle>
            <a:lvl1pPr fontAlgn="base">
              <a:spcAft>
                <a:spcPct val="0"/>
              </a:spcAft>
              <a:defRPr>
                <a:cs typeface="Arial" panose="020B0604020202020204" pitchFamily="34" charset="0"/>
              </a:defRPr>
            </a:lvl1pPr>
          </a:lstStyle>
          <a:p>
            <a:pPr>
              <a:defRPr/>
            </a:pPr>
            <a:fld id="{D3D4DCA4-695D-4EAC-96B3-53EABD9E4C96}" type="slidenum">
              <a:rPr lang="en-US" altLang="en-US"/>
              <a:pPr>
                <a:defRPr/>
              </a:pPr>
              <a:t>‹#›</a:t>
            </a:fld>
            <a:endParaRPr lang="en-US" altLang="en-US"/>
          </a:p>
        </p:txBody>
      </p:sp>
    </p:spTree>
    <p:extLst>
      <p:ext uri="{BB962C8B-B14F-4D97-AF65-F5344CB8AC3E}">
        <p14:creationId xmlns:p14="http://schemas.microsoft.com/office/powerpoint/2010/main" val="2518659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4">
            <a:extLst>
              <a:ext uri="{FF2B5EF4-FFF2-40B4-BE49-F238E27FC236}">
                <a16:creationId xmlns:a16="http://schemas.microsoft.com/office/drawing/2014/main" id="{4EE6C396-F57D-4AB7-184A-E97A44C02271}"/>
              </a:ext>
            </a:extLst>
          </p:cNvPr>
          <p:cNvSpPr>
            <a:spLocks noGrp="1" noChangeArrowheads="1"/>
          </p:cNvSpPr>
          <p:nvPr>
            <p:ph type="dt" sz="half" idx="10"/>
          </p:nvPr>
        </p:nvSpPr>
        <p:spPr/>
        <p:txBody>
          <a:bodyPr/>
          <a:lstStyle>
            <a:lvl1pPr>
              <a:defRPr/>
            </a:lvl1pPr>
          </a:lstStyle>
          <a:p>
            <a:pPr>
              <a:defRPr/>
            </a:pPr>
            <a:fld id="{9617C3C5-A4A3-4F8A-9F09-29018CBD3C16}" type="datetime3">
              <a:rPr lang="en-US"/>
              <a:pPr>
                <a:defRPr/>
              </a:pPr>
              <a:t>9 March 2023</a:t>
            </a:fld>
            <a:endParaRPr lang="en-US"/>
          </a:p>
        </p:txBody>
      </p:sp>
      <p:sp>
        <p:nvSpPr>
          <p:cNvPr id="6" name="Rectangle 35">
            <a:extLst>
              <a:ext uri="{FF2B5EF4-FFF2-40B4-BE49-F238E27FC236}">
                <a16:creationId xmlns:a16="http://schemas.microsoft.com/office/drawing/2014/main" id="{36BB181C-F19C-A358-94DF-A892A5AFDAC6}"/>
              </a:ext>
            </a:extLst>
          </p:cNvPr>
          <p:cNvSpPr>
            <a:spLocks noGrp="1" noChangeArrowheads="1"/>
          </p:cNvSpPr>
          <p:nvPr>
            <p:ph type="ftr" sz="quarter" idx="11"/>
          </p:nvPr>
        </p:nvSpPr>
        <p:spPr/>
        <p:txBody>
          <a:bodyPr/>
          <a:lstStyle>
            <a:lvl1pPr>
              <a:defRPr/>
            </a:lvl1pPr>
          </a:lstStyle>
          <a:p>
            <a:pPr>
              <a:defRPr/>
            </a:pPr>
            <a:r>
              <a:rPr lang="en-US"/>
              <a:t>Ngo Van Cuong-UNIVERSITY OF INDUSTRY</a:t>
            </a:r>
          </a:p>
        </p:txBody>
      </p:sp>
      <p:sp>
        <p:nvSpPr>
          <p:cNvPr id="7" name="Rectangle 36">
            <a:extLst>
              <a:ext uri="{FF2B5EF4-FFF2-40B4-BE49-F238E27FC236}">
                <a16:creationId xmlns:a16="http://schemas.microsoft.com/office/drawing/2014/main" id="{BEBB15B2-EB05-025A-F57A-F13EE1868BEE}"/>
              </a:ext>
            </a:extLst>
          </p:cNvPr>
          <p:cNvSpPr>
            <a:spLocks noGrp="1" noChangeArrowheads="1"/>
          </p:cNvSpPr>
          <p:nvPr>
            <p:ph type="sldNum" sz="quarter" idx="12"/>
          </p:nvPr>
        </p:nvSpPr>
        <p:spPr/>
        <p:txBody>
          <a:bodyPr/>
          <a:lstStyle>
            <a:lvl1pPr fontAlgn="base">
              <a:spcAft>
                <a:spcPct val="0"/>
              </a:spcAft>
              <a:defRPr>
                <a:cs typeface="Arial" panose="020B0604020202020204" pitchFamily="34" charset="0"/>
              </a:defRPr>
            </a:lvl1pPr>
          </a:lstStyle>
          <a:p>
            <a:pPr>
              <a:defRPr/>
            </a:pPr>
            <a:fld id="{3762F925-E2AB-41C7-B635-F01B97FABB1A}" type="slidenum">
              <a:rPr lang="en-US" altLang="en-US"/>
              <a:pPr>
                <a:defRPr/>
              </a:pPr>
              <a:t>‹#›</a:t>
            </a:fld>
            <a:endParaRPr lang="en-US" altLang="en-US"/>
          </a:p>
        </p:txBody>
      </p:sp>
    </p:spTree>
    <p:extLst>
      <p:ext uri="{BB962C8B-B14F-4D97-AF65-F5344CB8AC3E}">
        <p14:creationId xmlns:p14="http://schemas.microsoft.com/office/powerpoint/2010/main" val="2552806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4">
            <a:extLst>
              <a:ext uri="{FF2B5EF4-FFF2-40B4-BE49-F238E27FC236}">
                <a16:creationId xmlns:a16="http://schemas.microsoft.com/office/drawing/2014/main" id="{AF627565-EDCA-852B-2D0A-C3C1C2E256E2}"/>
              </a:ext>
            </a:extLst>
          </p:cNvPr>
          <p:cNvSpPr>
            <a:spLocks noGrp="1" noChangeArrowheads="1"/>
          </p:cNvSpPr>
          <p:nvPr>
            <p:ph type="dt" sz="half" idx="10"/>
          </p:nvPr>
        </p:nvSpPr>
        <p:spPr/>
        <p:txBody>
          <a:bodyPr/>
          <a:lstStyle>
            <a:lvl1pPr>
              <a:defRPr/>
            </a:lvl1pPr>
          </a:lstStyle>
          <a:p>
            <a:pPr>
              <a:defRPr/>
            </a:pPr>
            <a:fld id="{F77C580F-4173-4784-9E37-C113FB08DEE3}" type="datetime3">
              <a:rPr lang="en-US"/>
              <a:pPr>
                <a:defRPr/>
              </a:pPr>
              <a:t>9 March 2023</a:t>
            </a:fld>
            <a:endParaRPr lang="en-US"/>
          </a:p>
        </p:txBody>
      </p:sp>
      <p:sp>
        <p:nvSpPr>
          <p:cNvPr id="6" name="Rectangle 35">
            <a:extLst>
              <a:ext uri="{FF2B5EF4-FFF2-40B4-BE49-F238E27FC236}">
                <a16:creationId xmlns:a16="http://schemas.microsoft.com/office/drawing/2014/main" id="{FF2DF37C-B10E-D8AC-3DCA-3096E0DC0C53}"/>
              </a:ext>
            </a:extLst>
          </p:cNvPr>
          <p:cNvSpPr>
            <a:spLocks noGrp="1" noChangeArrowheads="1"/>
          </p:cNvSpPr>
          <p:nvPr>
            <p:ph type="ftr" sz="quarter" idx="11"/>
          </p:nvPr>
        </p:nvSpPr>
        <p:spPr/>
        <p:txBody>
          <a:bodyPr/>
          <a:lstStyle>
            <a:lvl1pPr>
              <a:defRPr/>
            </a:lvl1pPr>
          </a:lstStyle>
          <a:p>
            <a:pPr>
              <a:defRPr/>
            </a:pPr>
            <a:r>
              <a:rPr lang="en-US"/>
              <a:t>Ngo Van Cuong-UNIVERSITY OF INDUSTRY</a:t>
            </a:r>
          </a:p>
        </p:txBody>
      </p:sp>
      <p:sp>
        <p:nvSpPr>
          <p:cNvPr id="7" name="Rectangle 36">
            <a:extLst>
              <a:ext uri="{FF2B5EF4-FFF2-40B4-BE49-F238E27FC236}">
                <a16:creationId xmlns:a16="http://schemas.microsoft.com/office/drawing/2014/main" id="{29B5563D-729F-2CCF-E924-DF5A2EF25F6E}"/>
              </a:ext>
            </a:extLst>
          </p:cNvPr>
          <p:cNvSpPr>
            <a:spLocks noGrp="1" noChangeArrowheads="1"/>
          </p:cNvSpPr>
          <p:nvPr>
            <p:ph type="sldNum" sz="quarter" idx="12"/>
          </p:nvPr>
        </p:nvSpPr>
        <p:spPr/>
        <p:txBody>
          <a:bodyPr/>
          <a:lstStyle>
            <a:lvl1pPr fontAlgn="base">
              <a:spcAft>
                <a:spcPct val="0"/>
              </a:spcAft>
              <a:defRPr>
                <a:cs typeface="Arial" panose="020B0604020202020204" pitchFamily="34" charset="0"/>
              </a:defRPr>
            </a:lvl1pPr>
          </a:lstStyle>
          <a:p>
            <a:pPr>
              <a:defRPr/>
            </a:pPr>
            <a:fld id="{41CAB55C-7E2C-4F69-8248-A25637B1275E}" type="slidenum">
              <a:rPr lang="en-US" altLang="en-US"/>
              <a:pPr>
                <a:defRPr/>
              </a:pPr>
              <a:t>‹#›</a:t>
            </a:fld>
            <a:endParaRPr lang="en-US" altLang="en-US"/>
          </a:p>
        </p:txBody>
      </p:sp>
    </p:spTree>
    <p:extLst>
      <p:ext uri="{BB962C8B-B14F-4D97-AF65-F5344CB8AC3E}">
        <p14:creationId xmlns:p14="http://schemas.microsoft.com/office/powerpoint/2010/main" val="1896720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7">
            <a:extLst>
              <a:ext uri="{FF2B5EF4-FFF2-40B4-BE49-F238E27FC236}">
                <a16:creationId xmlns:a16="http://schemas.microsoft.com/office/drawing/2014/main" id="{067C4231-D8C1-C9F4-3BE6-75432EC43C82}"/>
              </a:ext>
            </a:extLst>
          </p:cNvPr>
          <p:cNvGrpSpPr>
            <a:grpSpLocks/>
          </p:cNvGrpSpPr>
          <p:nvPr/>
        </p:nvGrpSpPr>
        <p:grpSpPr bwMode="auto">
          <a:xfrm>
            <a:off x="152400" y="314325"/>
            <a:ext cx="847725" cy="6543675"/>
            <a:chOff x="96" y="198"/>
            <a:chExt cx="534" cy="4122"/>
          </a:xfrm>
        </p:grpSpPr>
        <p:sp>
          <p:nvSpPr>
            <p:cNvPr id="57365" name="AutoShape 8">
              <a:extLst>
                <a:ext uri="{FF2B5EF4-FFF2-40B4-BE49-F238E27FC236}">
                  <a16:creationId xmlns:a16="http://schemas.microsoft.com/office/drawing/2014/main" id="{4629D3A4-A9A6-5229-9606-00CC5C11F9A7}"/>
                </a:ext>
              </a:extLst>
            </p:cNvPr>
            <p:cNvSpPr>
              <a:spLocks noChangeArrowheads="1"/>
            </p:cNvSpPr>
            <p:nvPr/>
          </p:nvSpPr>
          <p:spPr bwMode="auto">
            <a:xfrm rot="5400000" flipH="1">
              <a:off x="82" y="1995"/>
              <a:ext cx="564" cy="533"/>
            </a:xfrm>
            <a:prstGeom prst="parallelogram">
              <a:avLst>
                <a:gd name="adj" fmla="val 56034"/>
              </a:avLst>
            </a:prstGeom>
            <a:gradFill rotWithShape="0">
              <a:gsLst>
                <a:gs pos="0">
                  <a:schemeClr val="accent1"/>
                </a:gs>
                <a:gs pos="100000">
                  <a:schemeClr val="accent2"/>
                </a:gs>
              </a:gsLst>
              <a:lin ang="0" scaled="1"/>
            </a:gradFill>
            <a:ln>
              <a:noFill/>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atin typeface="VNI-Helve" pitchFamily="2" charset="0"/>
              </a:endParaRPr>
            </a:p>
          </p:txBody>
        </p:sp>
        <p:sp>
          <p:nvSpPr>
            <p:cNvPr id="57366" name="AutoShape 9">
              <a:extLst>
                <a:ext uri="{FF2B5EF4-FFF2-40B4-BE49-F238E27FC236}">
                  <a16:creationId xmlns:a16="http://schemas.microsoft.com/office/drawing/2014/main" id="{63F2C026-E62B-F839-5B81-8B884C2A07EF}"/>
                </a:ext>
              </a:extLst>
            </p:cNvPr>
            <p:cNvSpPr>
              <a:spLocks noChangeArrowheads="1"/>
            </p:cNvSpPr>
            <p:nvPr/>
          </p:nvSpPr>
          <p:spPr bwMode="auto">
            <a:xfrm rot="5400000" flipH="1">
              <a:off x="82" y="2589"/>
              <a:ext cx="564" cy="533"/>
            </a:xfrm>
            <a:prstGeom prst="parallelogram">
              <a:avLst>
                <a:gd name="adj" fmla="val 56034"/>
              </a:avLst>
            </a:prstGeom>
            <a:gradFill rotWithShape="0">
              <a:gsLst>
                <a:gs pos="0">
                  <a:schemeClr val="accent1"/>
                </a:gs>
                <a:gs pos="100000">
                  <a:schemeClr val="accent2"/>
                </a:gs>
              </a:gsLst>
              <a:lin ang="0" scaled="1"/>
            </a:gradFill>
            <a:ln>
              <a:noFill/>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atin typeface="VNI-Helve" pitchFamily="2" charset="0"/>
              </a:endParaRPr>
            </a:p>
          </p:txBody>
        </p:sp>
        <p:sp>
          <p:nvSpPr>
            <p:cNvPr id="57367" name="AutoShape 10">
              <a:extLst>
                <a:ext uri="{FF2B5EF4-FFF2-40B4-BE49-F238E27FC236}">
                  <a16:creationId xmlns:a16="http://schemas.microsoft.com/office/drawing/2014/main" id="{E29280FE-3FFC-80E0-C9ED-B3E56414C8B1}"/>
                </a:ext>
              </a:extLst>
            </p:cNvPr>
            <p:cNvSpPr>
              <a:spLocks noChangeArrowheads="1"/>
            </p:cNvSpPr>
            <p:nvPr/>
          </p:nvSpPr>
          <p:spPr bwMode="auto">
            <a:xfrm rot="5400000" flipH="1">
              <a:off x="81" y="3181"/>
              <a:ext cx="564" cy="533"/>
            </a:xfrm>
            <a:prstGeom prst="parallelogram">
              <a:avLst>
                <a:gd name="adj" fmla="val 56034"/>
              </a:avLst>
            </a:prstGeom>
            <a:gradFill rotWithShape="0">
              <a:gsLst>
                <a:gs pos="0">
                  <a:schemeClr val="accent1"/>
                </a:gs>
                <a:gs pos="100000">
                  <a:schemeClr val="accent2"/>
                </a:gs>
              </a:gsLst>
              <a:lin ang="0" scaled="1"/>
            </a:gradFill>
            <a:ln>
              <a:noFill/>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atin typeface="VNI-Helve" pitchFamily="2" charset="0"/>
              </a:endParaRPr>
            </a:p>
          </p:txBody>
        </p:sp>
        <p:sp>
          <p:nvSpPr>
            <p:cNvPr id="57368" name="AutoShape 11">
              <a:extLst>
                <a:ext uri="{FF2B5EF4-FFF2-40B4-BE49-F238E27FC236}">
                  <a16:creationId xmlns:a16="http://schemas.microsoft.com/office/drawing/2014/main" id="{5F7E9975-9BA9-901F-EBF4-F57C2A821629}"/>
                </a:ext>
              </a:extLst>
            </p:cNvPr>
            <p:cNvSpPr>
              <a:spLocks noChangeArrowheads="1"/>
            </p:cNvSpPr>
            <p:nvPr/>
          </p:nvSpPr>
          <p:spPr bwMode="auto">
            <a:xfrm rot="5400000" flipH="1">
              <a:off x="83" y="3799"/>
              <a:ext cx="558" cy="533"/>
            </a:xfrm>
            <a:prstGeom prst="parallelogram">
              <a:avLst>
                <a:gd name="adj" fmla="val 55437"/>
              </a:avLst>
            </a:prstGeom>
            <a:gradFill rotWithShape="0">
              <a:gsLst>
                <a:gs pos="0">
                  <a:schemeClr val="accent1"/>
                </a:gs>
                <a:gs pos="100000">
                  <a:schemeClr val="accent2"/>
                </a:gs>
              </a:gsLst>
              <a:lin ang="0" scaled="1"/>
            </a:gradFill>
            <a:ln>
              <a:noFill/>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atin typeface="VNI-Helve" pitchFamily="2" charset="0"/>
              </a:endParaRPr>
            </a:p>
          </p:txBody>
        </p:sp>
        <p:sp>
          <p:nvSpPr>
            <p:cNvPr id="57369" name="AutoShape 12">
              <a:extLst>
                <a:ext uri="{FF2B5EF4-FFF2-40B4-BE49-F238E27FC236}">
                  <a16:creationId xmlns:a16="http://schemas.microsoft.com/office/drawing/2014/main" id="{50E32CA1-0208-0972-AE7B-4DE6F56EE4E8}"/>
                </a:ext>
              </a:extLst>
            </p:cNvPr>
            <p:cNvSpPr>
              <a:spLocks noChangeArrowheads="1"/>
            </p:cNvSpPr>
            <p:nvPr/>
          </p:nvSpPr>
          <p:spPr bwMode="auto">
            <a:xfrm rot="5400000" flipH="1">
              <a:off x="82" y="213"/>
              <a:ext cx="564" cy="533"/>
            </a:xfrm>
            <a:prstGeom prst="parallelogram">
              <a:avLst>
                <a:gd name="adj" fmla="val 56034"/>
              </a:avLst>
            </a:prstGeom>
            <a:gradFill rotWithShape="0">
              <a:gsLst>
                <a:gs pos="0">
                  <a:schemeClr val="accent1"/>
                </a:gs>
                <a:gs pos="100000">
                  <a:schemeClr val="accent2"/>
                </a:gs>
              </a:gsLst>
              <a:lin ang="0" scaled="1"/>
            </a:gradFill>
            <a:ln>
              <a:noFill/>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atin typeface="VNI-Helve" pitchFamily="2" charset="0"/>
              </a:endParaRPr>
            </a:p>
          </p:txBody>
        </p:sp>
        <p:sp>
          <p:nvSpPr>
            <p:cNvPr id="57370" name="AutoShape 13">
              <a:extLst>
                <a:ext uri="{FF2B5EF4-FFF2-40B4-BE49-F238E27FC236}">
                  <a16:creationId xmlns:a16="http://schemas.microsoft.com/office/drawing/2014/main" id="{3A41CBB2-C47F-B701-5096-CE441C3F1694}"/>
                </a:ext>
              </a:extLst>
            </p:cNvPr>
            <p:cNvSpPr>
              <a:spLocks noChangeArrowheads="1"/>
            </p:cNvSpPr>
            <p:nvPr/>
          </p:nvSpPr>
          <p:spPr bwMode="auto">
            <a:xfrm rot="5400000" flipH="1">
              <a:off x="81" y="803"/>
              <a:ext cx="564" cy="533"/>
            </a:xfrm>
            <a:prstGeom prst="parallelogram">
              <a:avLst>
                <a:gd name="adj" fmla="val 56034"/>
              </a:avLst>
            </a:prstGeom>
            <a:gradFill rotWithShape="0">
              <a:gsLst>
                <a:gs pos="0">
                  <a:schemeClr val="accent1"/>
                </a:gs>
                <a:gs pos="100000">
                  <a:schemeClr val="accent2"/>
                </a:gs>
              </a:gsLst>
              <a:lin ang="0" scaled="1"/>
            </a:gradFill>
            <a:ln>
              <a:noFill/>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atin typeface="VNI-Helve" pitchFamily="2" charset="0"/>
              </a:endParaRPr>
            </a:p>
          </p:txBody>
        </p:sp>
        <p:sp>
          <p:nvSpPr>
            <p:cNvPr id="57371" name="AutoShape 14">
              <a:extLst>
                <a:ext uri="{FF2B5EF4-FFF2-40B4-BE49-F238E27FC236}">
                  <a16:creationId xmlns:a16="http://schemas.microsoft.com/office/drawing/2014/main" id="{16B99407-8AC8-7C2F-12EE-8763AD87E2A1}"/>
                </a:ext>
              </a:extLst>
            </p:cNvPr>
            <p:cNvSpPr>
              <a:spLocks noChangeArrowheads="1"/>
            </p:cNvSpPr>
            <p:nvPr/>
          </p:nvSpPr>
          <p:spPr bwMode="auto">
            <a:xfrm rot="5400000" flipH="1">
              <a:off x="81" y="1399"/>
              <a:ext cx="564" cy="533"/>
            </a:xfrm>
            <a:prstGeom prst="parallelogram">
              <a:avLst>
                <a:gd name="adj" fmla="val 56034"/>
              </a:avLst>
            </a:prstGeom>
            <a:gradFill rotWithShape="0">
              <a:gsLst>
                <a:gs pos="0">
                  <a:schemeClr val="accent1"/>
                </a:gs>
                <a:gs pos="100000">
                  <a:schemeClr val="accent2"/>
                </a:gs>
              </a:gsLst>
              <a:lin ang="0" scaled="1"/>
            </a:gradFill>
            <a:ln>
              <a:noFill/>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atin typeface="VNI-Helve" pitchFamily="2" charset="0"/>
              </a:endParaRPr>
            </a:p>
          </p:txBody>
        </p:sp>
      </p:grpSp>
      <p:sp>
        <p:nvSpPr>
          <p:cNvPr id="2063" name="Rectangle 15">
            <a:extLst>
              <a:ext uri="{FF2B5EF4-FFF2-40B4-BE49-F238E27FC236}">
                <a16:creationId xmlns:a16="http://schemas.microsoft.com/office/drawing/2014/main" id="{FC21558B-EA4B-5D2B-4E12-3F91B1846E11}"/>
              </a:ext>
            </a:extLst>
          </p:cNvPr>
          <p:cNvSpPr>
            <a:spLocks noChangeArrowheads="1"/>
          </p:cNvSpPr>
          <p:nvPr/>
        </p:nvSpPr>
        <p:spPr bwMode="auto">
          <a:xfrm>
            <a:off x="441325" y="0"/>
            <a:ext cx="276225" cy="6858000"/>
          </a:xfrm>
          <a:prstGeom prst="rect">
            <a:avLst/>
          </a:prstGeom>
          <a:gradFill rotWithShape="0">
            <a:gsLst>
              <a:gs pos="0">
                <a:schemeClr val="bg2"/>
              </a:gs>
              <a:gs pos="50000">
                <a:schemeClr val="folHlink"/>
              </a:gs>
              <a:gs pos="100000">
                <a:schemeClr val="bg2"/>
              </a:gs>
            </a:gsLst>
            <a:lin ang="0" scaled="1"/>
          </a:gradFill>
          <a:ln w="9525">
            <a:noFill/>
            <a:miter lim="800000"/>
            <a:headEnd/>
            <a:tailEnd/>
          </a:ln>
        </p:spPr>
        <p:txBody>
          <a:bodyPr wrap="none" anchor="ctr"/>
          <a:lstStyle/>
          <a:p>
            <a:pPr algn="ctr" eaLnBrk="1" fontAlgn="auto" hangingPunct="1">
              <a:spcAft>
                <a:spcPts val="0"/>
              </a:spcAft>
              <a:defRPr/>
            </a:pPr>
            <a:endParaRPr kumimoji="1" lang="en-US" sz="3600">
              <a:latin typeface="Times New Roman" pitchFamily="18" charset="0"/>
              <a:cs typeface="+mn-cs"/>
            </a:endParaRPr>
          </a:p>
        </p:txBody>
      </p:sp>
      <p:sp>
        <p:nvSpPr>
          <p:cNvPr id="57348" name="Rectangle 18">
            <a:extLst>
              <a:ext uri="{FF2B5EF4-FFF2-40B4-BE49-F238E27FC236}">
                <a16:creationId xmlns:a16="http://schemas.microsoft.com/office/drawing/2014/main" id="{3A114926-592A-4B99-4F22-B417C3D1DC0F}"/>
              </a:ext>
            </a:extLst>
          </p:cNvPr>
          <p:cNvSpPr>
            <a:spLocks noChangeArrowheads="1"/>
          </p:cNvSpPr>
          <p:nvPr/>
        </p:nvSpPr>
        <p:spPr bwMode="auto">
          <a:xfrm>
            <a:off x="463550" y="1912938"/>
            <a:ext cx="190500" cy="4678362"/>
          </a:xfrm>
          <a:prstGeom prst="rect">
            <a:avLst/>
          </a:prstGeom>
          <a:noFill/>
          <a:ln>
            <a:noFill/>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kumimoji="1" lang="en-US" sz="3600">
              <a:latin typeface="Times New Roman" panose="02020603050405020304" pitchFamily="18" charset="0"/>
            </a:endParaRPr>
          </a:p>
        </p:txBody>
      </p:sp>
      <p:grpSp>
        <p:nvGrpSpPr>
          <p:cNvPr id="1029" name="Group 21">
            <a:extLst>
              <a:ext uri="{FF2B5EF4-FFF2-40B4-BE49-F238E27FC236}">
                <a16:creationId xmlns:a16="http://schemas.microsoft.com/office/drawing/2014/main" id="{57D38A8D-DAEF-97C1-6018-7068C6F1D83A}"/>
              </a:ext>
            </a:extLst>
          </p:cNvPr>
          <p:cNvGrpSpPr>
            <a:grpSpLocks/>
          </p:cNvGrpSpPr>
          <p:nvPr/>
        </p:nvGrpSpPr>
        <p:grpSpPr bwMode="auto">
          <a:xfrm>
            <a:off x="150813" y="0"/>
            <a:ext cx="849312" cy="6858000"/>
            <a:chOff x="95" y="0"/>
            <a:chExt cx="535" cy="4320"/>
          </a:xfrm>
        </p:grpSpPr>
        <p:sp>
          <p:nvSpPr>
            <p:cNvPr id="57357" name="AutoShape 22">
              <a:extLst>
                <a:ext uri="{FF2B5EF4-FFF2-40B4-BE49-F238E27FC236}">
                  <a16:creationId xmlns:a16="http://schemas.microsoft.com/office/drawing/2014/main" id="{9A69DEAD-0817-E63C-4382-609083D7992D}"/>
                </a:ext>
              </a:extLst>
            </p:cNvPr>
            <p:cNvSpPr>
              <a:spLocks noChangeArrowheads="1"/>
            </p:cNvSpPr>
            <p:nvPr/>
          </p:nvSpPr>
          <p:spPr bwMode="auto">
            <a:xfrm rot="-5400000">
              <a:off x="82" y="2291"/>
              <a:ext cx="564" cy="533"/>
            </a:xfrm>
            <a:prstGeom prst="parallelogram">
              <a:avLst>
                <a:gd name="adj" fmla="val 56034"/>
              </a:avLst>
            </a:prstGeom>
            <a:gradFill rotWithShape="0">
              <a:gsLst>
                <a:gs pos="0">
                  <a:schemeClr val="accent2"/>
                </a:gs>
                <a:gs pos="100000">
                  <a:schemeClr val="accent1"/>
                </a:gs>
              </a:gsLst>
              <a:lin ang="0" scaled="1"/>
            </a:gradFill>
            <a:ln>
              <a:noFill/>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atin typeface="VNI-Helve" pitchFamily="2" charset="0"/>
              </a:endParaRPr>
            </a:p>
          </p:txBody>
        </p:sp>
        <p:sp>
          <p:nvSpPr>
            <p:cNvPr id="57358" name="AutoShape 23">
              <a:extLst>
                <a:ext uri="{FF2B5EF4-FFF2-40B4-BE49-F238E27FC236}">
                  <a16:creationId xmlns:a16="http://schemas.microsoft.com/office/drawing/2014/main" id="{A6BE5B26-CC31-7001-C7C6-3B01290D4703}"/>
                </a:ext>
              </a:extLst>
            </p:cNvPr>
            <p:cNvSpPr>
              <a:spLocks noChangeArrowheads="1"/>
            </p:cNvSpPr>
            <p:nvPr/>
          </p:nvSpPr>
          <p:spPr bwMode="auto">
            <a:xfrm rot="-5400000">
              <a:off x="81" y="2886"/>
              <a:ext cx="565" cy="533"/>
            </a:xfrm>
            <a:prstGeom prst="parallelogram">
              <a:avLst>
                <a:gd name="adj" fmla="val 56133"/>
              </a:avLst>
            </a:prstGeom>
            <a:gradFill rotWithShape="0">
              <a:gsLst>
                <a:gs pos="0">
                  <a:schemeClr val="accent2"/>
                </a:gs>
                <a:gs pos="100000">
                  <a:schemeClr val="accent1"/>
                </a:gs>
              </a:gsLst>
              <a:lin ang="0" scaled="1"/>
            </a:gradFill>
            <a:ln>
              <a:noFill/>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atin typeface="VNI-Helve" pitchFamily="2" charset="0"/>
              </a:endParaRPr>
            </a:p>
          </p:txBody>
        </p:sp>
        <p:sp>
          <p:nvSpPr>
            <p:cNvPr id="57359" name="AutoShape 24">
              <a:extLst>
                <a:ext uri="{FF2B5EF4-FFF2-40B4-BE49-F238E27FC236}">
                  <a16:creationId xmlns:a16="http://schemas.microsoft.com/office/drawing/2014/main" id="{4D045D5A-F923-B639-8E0A-2E74A05F9065}"/>
                </a:ext>
              </a:extLst>
            </p:cNvPr>
            <p:cNvSpPr>
              <a:spLocks noChangeArrowheads="1"/>
            </p:cNvSpPr>
            <p:nvPr/>
          </p:nvSpPr>
          <p:spPr bwMode="auto">
            <a:xfrm rot="-5400000">
              <a:off x="81" y="3479"/>
              <a:ext cx="564" cy="533"/>
            </a:xfrm>
            <a:prstGeom prst="parallelogram">
              <a:avLst>
                <a:gd name="adj" fmla="val 56034"/>
              </a:avLst>
            </a:prstGeom>
            <a:gradFill rotWithShape="0">
              <a:gsLst>
                <a:gs pos="0">
                  <a:schemeClr val="accent2"/>
                </a:gs>
                <a:gs pos="100000">
                  <a:schemeClr val="accent1"/>
                </a:gs>
              </a:gsLst>
              <a:lin ang="0" scaled="1"/>
            </a:gradFill>
            <a:ln>
              <a:noFill/>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atin typeface="VNI-Helve" pitchFamily="2" charset="0"/>
              </a:endParaRPr>
            </a:p>
          </p:txBody>
        </p:sp>
        <p:sp>
          <p:nvSpPr>
            <p:cNvPr id="57360" name="AutoShape 25">
              <a:extLst>
                <a:ext uri="{FF2B5EF4-FFF2-40B4-BE49-F238E27FC236}">
                  <a16:creationId xmlns:a16="http://schemas.microsoft.com/office/drawing/2014/main" id="{547C8BC1-0524-C00A-FACB-3D91B01914A0}"/>
                </a:ext>
              </a:extLst>
            </p:cNvPr>
            <p:cNvSpPr>
              <a:spLocks noChangeArrowheads="1"/>
            </p:cNvSpPr>
            <p:nvPr/>
          </p:nvSpPr>
          <p:spPr bwMode="auto">
            <a:xfrm rot="-5400000">
              <a:off x="81" y="508"/>
              <a:ext cx="565" cy="533"/>
            </a:xfrm>
            <a:prstGeom prst="parallelogram">
              <a:avLst>
                <a:gd name="adj" fmla="val 56133"/>
              </a:avLst>
            </a:prstGeom>
            <a:gradFill rotWithShape="0">
              <a:gsLst>
                <a:gs pos="0">
                  <a:schemeClr val="accent2"/>
                </a:gs>
                <a:gs pos="100000">
                  <a:schemeClr val="accent1"/>
                </a:gs>
              </a:gsLst>
              <a:lin ang="0" scaled="1"/>
            </a:gradFill>
            <a:ln>
              <a:noFill/>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atin typeface="VNI-Helve" pitchFamily="2" charset="0"/>
              </a:endParaRPr>
            </a:p>
          </p:txBody>
        </p:sp>
        <p:sp>
          <p:nvSpPr>
            <p:cNvPr id="57361" name="AutoShape 26">
              <a:extLst>
                <a:ext uri="{FF2B5EF4-FFF2-40B4-BE49-F238E27FC236}">
                  <a16:creationId xmlns:a16="http://schemas.microsoft.com/office/drawing/2014/main" id="{D6D7EB67-49BC-0A3A-ED29-8CE7EE7BCFB5}"/>
                </a:ext>
              </a:extLst>
            </p:cNvPr>
            <p:cNvSpPr>
              <a:spLocks noChangeArrowheads="1"/>
            </p:cNvSpPr>
            <p:nvPr/>
          </p:nvSpPr>
          <p:spPr bwMode="auto">
            <a:xfrm rot="-5400000">
              <a:off x="81" y="1101"/>
              <a:ext cx="564" cy="533"/>
            </a:xfrm>
            <a:prstGeom prst="parallelogram">
              <a:avLst>
                <a:gd name="adj" fmla="val 56034"/>
              </a:avLst>
            </a:prstGeom>
            <a:gradFill rotWithShape="0">
              <a:gsLst>
                <a:gs pos="0">
                  <a:schemeClr val="accent2"/>
                </a:gs>
                <a:gs pos="100000">
                  <a:schemeClr val="accent1"/>
                </a:gs>
              </a:gsLst>
              <a:lin ang="0" scaled="1"/>
            </a:gradFill>
            <a:ln>
              <a:noFill/>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atin typeface="VNI-Helve" pitchFamily="2" charset="0"/>
              </a:endParaRPr>
            </a:p>
          </p:txBody>
        </p:sp>
        <p:sp>
          <p:nvSpPr>
            <p:cNvPr id="57362" name="AutoShape 27">
              <a:extLst>
                <a:ext uri="{FF2B5EF4-FFF2-40B4-BE49-F238E27FC236}">
                  <a16:creationId xmlns:a16="http://schemas.microsoft.com/office/drawing/2014/main" id="{2A8AC2D2-8A90-888C-CDC8-B7C7974735AF}"/>
                </a:ext>
              </a:extLst>
            </p:cNvPr>
            <p:cNvSpPr>
              <a:spLocks noChangeArrowheads="1"/>
            </p:cNvSpPr>
            <p:nvPr/>
          </p:nvSpPr>
          <p:spPr bwMode="auto">
            <a:xfrm rot="-5400000">
              <a:off x="81" y="1697"/>
              <a:ext cx="564" cy="533"/>
            </a:xfrm>
            <a:prstGeom prst="parallelogram">
              <a:avLst>
                <a:gd name="adj" fmla="val 56034"/>
              </a:avLst>
            </a:prstGeom>
            <a:gradFill rotWithShape="0">
              <a:gsLst>
                <a:gs pos="0">
                  <a:schemeClr val="accent2"/>
                </a:gs>
                <a:gs pos="100000">
                  <a:schemeClr val="accent1"/>
                </a:gs>
              </a:gsLst>
              <a:lin ang="0" scaled="1"/>
            </a:gradFill>
            <a:ln>
              <a:noFill/>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atin typeface="VNI-Helve" pitchFamily="2" charset="0"/>
              </a:endParaRPr>
            </a:p>
          </p:txBody>
        </p:sp>
        <p:sp>
          <p:nvSpPr>
            <p:cNvPr id="1043" name="Freeform 28">
              <a:extLst>
                <a:ext uri="{FF2B5EF4-FFF2-40B4-BE49-F238E27FC236}">
                  <a16:creationId xmlns:a16="http://schemas.microsoft.com/office/drawing/2014/main" id="{BDBA7565-8582-CA62-0430-4B95A0032654}"/>
                </a:ext>
              </a:extLst>
            </p:cNvPr>
            <p:cNvSpPr>
              <a:spLocks/>
            </p:cNvSpPr>
            <p:nvPr/>
          </p:nvSpPr>
          <p:spPr bwMode="auto">
            <a:xfrm>
              <a:off x="98" y="0"/>
              <a:ext cx="532" cy="465"/>
            </a:xfrm>
            <a:custGeom>
              <a:avLst/>
              <a:gdLst>
                <a:gd name="T0" fmla="*/ 1 w 532"/>
                <a:gd name="T1" fmla="*/ 0 h 465"/>
                <a:gd name="T2" fmla="*/ 0 w 532"/>
                <a:gd name="T3" fmla="*/ 166 h 465"/>
                <a:gd name="T4" fmla="*/ 532 w 532"/>
                <a:gd name="T5" fmla="*/ 465 h 465"/>
                <a:gd name="T6" fmla="*/ 532 w 532"/>
                <a:gd name="T7" fmla="*/ 201 h 465"/>
                <a:gd name="T8" fmla="*/ 172 w 532"/>
                <a:gd name="T9" fmla="*/ 0 h 465"/>
                <a:gd name="T10" fmla="*/ 1 w 532"/>
                <a:gd name="T11" fmla="*/ 0 h 4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32" h="465">
                  <a:moveTo>
                    <a:pt x="1" y="0"/>
                  </a:moveTo>
                  <a:lnTo>
                    <a:pt x="0" y="166"/>
                  </a:lnTo>
                  <a:lnTo>
                    <a:pt x="532" y="465"/>
                  </a:lnTo>
                  <a:lnTo>
                    <a:pt x="532" y="201"/>
                  </a:lnTo>
                  <a:lnTo>
                    <a:pt x="172" y="0"/>
                  </a:lnTo>
                  <a:lnTo>
                    <a:pt x="1" y="0"/>
                  </a:lnTo>
                  <a:close/>
                </a:path>
              </a:pathLst>
            </a:custGeom>
            <a:gradFill rotWithShape="0">
              <a:gsLst>
                <a:gs pos="0">
                  <a:schemeClr val="accent2"/>
                </a:gs>
                <a:gs pos="100000">
                  <a:schemeClr val="accent1"/>
                </a:gs>
              </a:gsLst>
              <a:lin ang="0" scaled="1"/>
            </a:gradFill>
            <a:ln>
              <a:noFill/>
            </a:ln>
            <a:extLst>
              <a:ext uri="{91240B29-F687-4F45-9708-019B960494DF}">
                <a14:hiddenLine xmlns:a14="http://schemas.microsoft.com/office/drawing/2010/main" w="9525" cap="flat" cmpd="sng">
                  <a:solidFill>
                    <a:srgbClr val="000000"/>
                  </a:solidFill>
                  <a:prstDash val="solid"/>
                  <a:miter lim="800000"/>
                  <a:headEnd/>
                  <a:tailEnd/>
                </a14:hiddenLine>
              </a:ext>
            </a:extLst>
          </p:spPr>
          <p:txBody>
            <a:bodyPr wrap="none" anchor="ctr"/>
            <a:lstStyle/>
            <a:p>
              <a:endParaRPr lang="en-US"/>
            </a:p>
          </p:txBody>
        </p:sp>
        <p:sp>
          <p:nvSpPr>
            <p:cNvPr id="1044" name="Freeform 29">
              <a:extLst>
                <a:ext uri="{FF2B5EF4-FFF2-40B4-BE49-F238E27FC236}">
                  <a16:creationId xmlns:a16="http://schemas.microsoft.com/office/drawing/2014/main" id="{4D4112CA-F448-EDFC-4348-E1018FB0B635}"/>
                </a:ext>
              </a:extLst>
            </p:cNvPr>
            <p:cNvSpPr>
              <a:spLocks/>
            </p:cNvSpPr>
            <p:nvPr/>
          </p:nvSpPr>
          <p:spPr bwMode="auto">
            <a:xfrm>
              <a:off x="95" y="4060"/>
              <a:ext cx="457" cy="260"/>
            </a:xfrm>
            <a:custGeom>
              <a:avLst/>
              <a:gdLst>
                <a:gd name="T0" fmla="*/ 457 w 457"/>
                <a:gd name="T1" fmla="*/ 225 h 264"/>
                <a:gd name="T2" fmla="*/ 1 w 457"/>
                <a:gd name="T3" fmla="*/ 0 h 264"/>
                <a:gd name="T4" fmla="*/ 0 w 457"/>
                <a:gd name="T5" fmla="*/ 228 h 264"/>
                <a:gd name="T6" fmla="*/ 457 w 457"/>
                <a:gd name="T7" fmla="*/ 225 h 2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57" h="264">
                  <a:moveTo>
                    <a:pt x="457" y="260"/>
                  </a:moveTo>
                  <a:lnTo>
                    <a:pt x="1" y="0"/>
                  </a:lnTo>
                  <a:lnTo>
                    <a:pt x="0" y="264"/>
                  </a:lnTo>
                  <a:lnTo>
                    <a:pt x="457" y="260"/>
                  </a:lnTo>
                  <a:close/>
                </a:path>
              </a:pathLst>
            </a:custGeom>
            <a:gradFill rotWithShape="0">
              <a:gsLst>
                <a:gs pos="0">
                  <a:schemeClr val="accent2"/>
                </a:gs>
                <a:gs pos="100000">
                  <a:schemeClr val="accent1"/>
                </a:gs>
              </a:gsLst>
              <a:lin ang="0" scaled="1"/>
            </a:gradFill>
            <a:ln>
              <a:noFill/>
            </a:ln>
            <a:extLst>
              <a:ext uri="{91240B29-F687-4F45-9708-019B960494DF}">
                <a14:hiddenLine xmlns:a14="http://schemas.microsoft.com/office/drawing/2010/main" w="9525" cap="flat" cmpd="sng">
                  <a:solidFill>
                    <a:srgbClr val="000000"/>
                  </a:solidFill>
                  <a:prstDash val="solid"/>
                  <a:miter lim="800000"/>
                  <a:headEnd/>
                  <a:tailEnd/>
                </a14:hiddenLine>
              </a:ext>
            </a:extLst>
          </p:spPr>
          <p:txBody>
            <a:bodyPr wrap="none" anchor="ctr"/>
            <a:lstStyle/>
            <a:p>
              <a:endParaRPr lang="en-US"/>
            </a:p>
          </p:txBody>
        </p:sp>
      </p:grpSp>
      <p:sp>
        <p:nvSpPr>
          <p:cNvPr id="2081" name="Rectangle 33">
            <a:extLst>
              <a:ext uri="{FF2B5EF4-FFF2-40B4-BE49-F238E27FC236}">
                <a16:creationId xmlns:a16="http://schemas.microsoft.com/office/drawing/2014/main" id="{6E46A4FC-1EB3-DAA7-DD86-9BC6958860D6}"/>
              </a:ext>
            </a:extLst>
          </p:cNvPr>
          <p:cNvSpPr>
            <a:spLocks noGrp="1" noChangeArrowheads="1"/>
          </p:cNvSpPr>
          <p:nvPr>
            <p:ph type="body" idx="1"/>
          </p:nvPr>
        </p:nvSpPr>
        <p:spPr bwMode="auto">
          <a:xfrm>
            <a:off x="1066800" y="1981200"/>
            <a:ext cx="78486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82" name="Rectangle 34">
            <a:extLst>
              <a:ext uri="{FF2B5EF4-FFF2-40B4-BE49-F238E27FC236}">
                <a16:creationId xmlns:a16="http://schemas.microsoft.com/office/drawing/2014/main" id="{4DD6C7A4-8032-1B6A-CC36-FEF4A4F5D79A}"/>
              </a:ext>
            </a:extLst>
          </p:cNvPr>
          <p:cNvSpPr>
            <a:spLocks noGrp="1" noChangeArrowheads="1"/>
          </p:cNvSpPr>
          <p:nvPr>
            <p:ph type="dt" sz="half" idx="2"/>
          </p:nvPr>
        </p:nvSpPr>
        <p:spPr bwMode="auto">
          <a:xfrm>
            <a:off x="1219200" y="51816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fontAlgn="auto" hangingPunct="1">
              <a:spcBef>
                <a:spcPct val="0"/>
              </a:spcBef>
              <a:spcAft>
                <a:spcPts val="0"/>
              </a:spcAft>
              <a:buFontTx/>
              <a:buNone/>
              <a:defRPr sz="1400">
                <a:solidFill>
                  <a:srgbClr val="FFFF00"/>
                </a:solidFill>
                <a:latin typeface="Times New Roman" pitchFamily="18" charset="0"/>
                <a:cs typeface="+mn-cs"/>
              </a:defRPr>
            </a:lvl1pPr>
          </a:lstStyle>
          <a:p>
            <a:pPr>
              <a:defRPr/>
            </a:pPr>
            <a:fld id="{9D7D5BA1-5B47-453A-B82C-61D383CF8789}" type="datetime3">
              <a:rPr lang="en-US"/>
              <a:pPr>
                <a:defRPr/>
              </a:pPr>
              <a:t>9 March 2023</a:t>
            </a:fld>
            <a:endParaRPr lang="en-US"/>
          </a:p>
        </p:txBody>
      </p:sp>
      <p:sp>
        <p:nvSpPr>
          <p:cNvPr id="2083" name="Rectangle 35">
            <a:extLst>
              <a:ext uri="{FF2B5EF4-FFF2-40B4-BE49-F238E27FC236}">
                <a16:creationId xmlns:a16="http://schemas.microsoft.com/office/drawing/2014/main" id="{60849863-6C59-E071-E1EE-8E503A4188DC}"/>
              </a:ext>
            </a:extLst>
          </p:cNvPr>
          <p:cNvSpPr>
            <a:spLocks noGrp="1" noChangeArrowheads="1"/>
          </p:cNvSpPr>
          <p:nvPr>
            <p:ph type="ftr" sz="quarter" idx="3"/>
          </p:nvPr>
        </p:nvSpPr>
        <p:spPr bwMode="auto">
          <a:xfrm>
            <a:off x="3581400" y="50292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fontAlgn="auto" hangingPunct="1">
              <a:spcBef>
                <a:spcPct val="0"/>
              </a:spcBef>
              <a:spcAft>
                <a:spcPts val="0"/>
              </a:spcAft>
              <a:buFontTx/>
              <a:buNone/>
              <a:defRPr sz="1400">
                <a:latin typeface="Times New Roman" pitchFamily="18" charset="0"/>
                <a:cs typeface="+mn-cs"/>
              </a:defRPr>
            </a:lvl1pPr>
          </a:lstStyle>
          <a:p>
            <a:pPr>
              <a:defRPr/>
            </a:pPr>
            <a:r>
              <a:rPr lang="en-US"/>
              <a:t>Ngo Van Cuong-UNIVERSITY OF INDUSTRY</a:t>
            </a:r>
          </a:p>
        </p:txBody>
      </p:sp>
      <p:sp>
        <p:nvSpPr>
          <p:cNvPr id="2084" name="Rectangle 36">
            <a:extLst>
              <a:ext uri="{FF2B5EF4-FFF2-40B4-BE49-F238E27FC236}">
                <a16:creationId xmlns:a16="http://schemas.microsoft.com/office/drawing/2014/main" id="{FE14F7CE-D807-9793-C32B-A6A22BCE7DAA}"/>
              </a:ext>
            </a:extLst>
          </p:cNvPr>
          <p:cNvSpPr>
            <a:spLocks noGrp="1" noChangeArrowheads="1"/>
          </p:cNvSpPr>
          <p:nvPr>
            <p:ph type="sldNum" sz="quarter" idx="4"/>
          </p:nvPr>
        </p:nvSpPr>
        <p:spPr bwMode="auto">
          <a:xfrm>
            <a:off x="7010400" y="50292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fontAlgn="auto" hangingPunct="1">
              <a:spcBef>
                <a:spcPct val="0"/>
              </a:spcBef>
              <a:spcAft>
                <a:spcPts val="0"/>
              </a:spcAft>
              <a:buFontTx/>
              <a:buNone/>
              <a:defRPr sz="1400">
                <a:latin typeface="Times New Roman" pitchFamily="18" charset="0"/>
                <a:cs typeface="+mn-cs"/>
              </a:defRPr>
            </a:lvl1pPr>
          </a:lstStyle>
          <a:p>
            <a:pPr>
              <a:defRPr/>
            </a:pPr>
            <a:r>
              <a:rPr lang="en-US"/>
              <a:t>Slide 1(53)</a:t>
            </a:r>
          </a:p>
        </p:txBody>
      </p:sp>
      <p:cxnSp>
        <p:nvCxnSpPr>
          <p:cNvPr id="31" name="Straight Connector 30">
            <a:extLst>
              <a:ext uri="{FF2B5EF4-FFF2-40B4-BE49-F238E27FC236}">
                <a16:creationId xmlns:a16="http://schemas.microsoft.com/office/drawing/2014/main" id="{2247D72C-10DD-A2A5-D678-0E57616A9B15}"/>
              </a:ext>
            </a:extLst>
          </p:cNvPr>
          <p:cNvCxnSpPr/>
          <p:nvPr userDrawn="1"/>
        </p:nvCxnSpPr>
        <p:spPr bwMode="auto">
          <a:xfrm>
            <a:off x="743528" y="919024"/>
            <a:ext cx="8382000" cy="1588"/>
          </a:xfrm>
          <a:prstGeom prst="line">
            <a:avLst/>
          </a:prstGeom>
          <a:ln w="50800" cap="sq" cmpd="sng">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03627CD-FDC5-81D4-6D33-CB1481424D33}"/>
              </a:ext>
            </a:extLst>
          </p:cNvPr>
          <p:cNvCxnSpPr/>
          <p:nvPr userDrawn="1"/>
        </p:nvCxnSpPr>
        <p:spPr bwMode="auto">
          <a:xfrm flipV="1">
            <a:off x="1000125" y="6283468"/>
            <a:ext cx="8143875" cy="11112"/>
          </a:xfrm>
          <a:prstGeom prst="line">
            <a:avLst/>
          </a:prstGeom>
          <a:noFill/>
          <a:ln w="38100" cap="flat" cmpd="dbl" algn="ctr">
            <a:solidFill>
              <a:srgbClr val="FF0000"/>
            </a:solidFill>
            <a:prstDash val="solid"/>
            <a:round/>
            <a:headEnd type="none" w="med" len="med"/>
            <a:tailEnd type="none" w="med" len="med"/>
          </a:ln>
          <a:effectLst>
            <a:outerShdw blurRad="50800" dist="50800" dir="5400000" algn="ctr" rotWithShape="0">
              <a:schemeClr val="accent4"/>
            </a:outerShdw>
          </a:effectLst>
        </p:spPr>
      </p:cxnSp>
      <p:pic>
        <p:nvPicPr>
          <p:cNvPr id="1036" name="Picture 2">
            <a:extLst>
              <a:ext uri="{FF2B5EF4-FFF2-40B4-BE49-F238E27FC236}">
                <a16:creationId xmlns:a16="http://schemas.microsoft.com/office/drawing/2014/main" id="{BB554E68-C6EC-2310-92CA-00C671751590}"/>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041400" y="23670"/>
            <a:ext cx="2209800" cy="87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7">
            <a:extLst>
              <a:ext uri="{FF2B5EF4-FFF2-40B4-BE49-F238E27FC236}">
                <a16:creationId xmlns:a16="http://schemas.microsoft.com/office/drawing/2014/main" id="{90FC8F24-E175-5BC5-0C56-E66D773B8DAD}"/>
              </a:ext>
            </a:extLst>
          </p:cNvPr>
          <p:cNvSpPr txBox="1">
            <a:spLocks/>
          </p:cNvSpPr>
          <p:nvPr userDrawn="1"/>
        </p:nvSpPr>
        <p:spPr bwMode="auto">
          <a:xfrm>
            <a:off x="3359021" y="346074"/>
            <a:ext cx="5029200" cy="5238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400">
                <a:solidFill>
                  <a:schemeClr val="tx1"/>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a:solidFill>
                  <a:schemeClr val="tx1"/>
                </a:solidFill>
                <a:effectLst>
                  <a:outerShdw blurRad="38100" dist="38100" dir="2700000" algn="tl">
                    <a:srgbClr val="000000"/>
                  </a:outerShdw>
                </a:effectLst>
                <a:latin typeface="Arial Black" pitchFamily="34" charset="0"/>
              </a:defRPr>
            </a:lvl2pPr>
            <a:lvl3pPr algn="l" rtl="0" eaLnBrk="0" fontAlgn="base" hangingPunct="0">
              <a:spcBef>
                <a:spcPct val="0"/>
              </a:spcBef>
              <a:spcAft>
                <a:spcPct val="0"/>
              </a:spcAft>
              <a:defRPr sz="4400">
                <a:solidFill>
                  <a:schemeClr val="tx1"/>
                </a:solidFill>
                <a:effectLst>
                  <a:outerShdw blurRad="38100" dist="38100" dir="2700000" algn="tl">
                    <a:srgbClr val="000000"/>
                  </a:outerShdw>
                </a:effectLst>
                <a:latin typeface="Arial Black" pitchFamily="34" charset="0"/>
              </a:defRPr>
            </a:lvl3pPr>
            <a:lvl4pPr algn="l" rtl="0" eaLnBrk="0" fontAlgn="base" hangingPunct="0">
              <a:spcBef>
                <a:spcPct val="0"/>
              </a:spcBef>
              <a:spcAft>
                <a:spcPct val="0"/>
              </a:spcAft>
              <a:defRPr sz="4400">
                <a:solidFill>
                  <a:schemeClr val="tx1"/>
                </a:solidFill>
                <a:effectLst>
                  <a:outerShdw blurRad="38100" dist="38100" dir="2700000" algn="tl">
                    <a:srgbClr val="000000"/>
                  </a:outerShdw>
                </a:effectLst>
                <a:latin typeface="Arial Black" pitchFamily="34" charset="0"/>
              </a:defRPr>
            </a:lvl4pPr>
            <a:lvl5pPr algn="l" rtl="0" eaLnBrk="0" fontAlgn="base" hangingPunct="0">
              <a:spcBef>
                <a:spcPct val="0"/>
              </a:spcBef>
              <a:spcAft>
                <a:spcPct val="0"/>
              </a:spcAft>
              <a:defRPr sz="4400">
                <a:solidFill>
                  <a:schemeClr val="tx1"/>
                </a:solidFill>
                <a:effectLst>
                  <a:outerShdw blurRad="38100" dist="38100" dir="2700000" algn="tl">
                    <a:srgbClr val="000000"/>
                  </a:outerShdw>
                </a:effectLst>
                <a:latin typeface="Arial Black" pitchFamily="34" charset="0"/>
              </a:defRPr>
            </a:lvl5pPr>
            <a:lvl6pPr marL="457200" algn="l" rtl="0" eaLnBrk="1" fontAlgn="base" hangingPunct="1">
              <a:spcBef>
                <a:spcPct val="0"/>
              </a:spcBef>
              <a:spcAft>
                <a:spcPct val="0"/>
              </a:spcAft>
              <a:defRPr sz="4400">
                <a:solidFill>
                  <a:schemeClr val="tx2"/>
                </a:solidFill>
                <a:effectLst>
                  <a:outerShdw blurRad="38100" dist="38100" dir="2700000" algn="tl">
                    <a:srgbClr val="000000"/>
                  </a:outerShdw>
                </a:effectLst>
                <a:latin typeface="Arial Black" pitchFamily="34" charset="0"/>
              </a:defRPr>
            </a:lvl6pPr>
            <a:lvl7pPr marL="914400" algn="l" rtl="0" eaLnBrk="1" fontAlgn="base" hangingPunct="1">
              <a:spcBef>
                <a:spcPct val="0"/>
              </a:spcBef>
              <a:spcAft>
                <a:spcPct val="0"/>
              </a:spcAft>
              <a:defRPr sz="4400">
                <a:solidFill>
                  <a:schemeClr val="tx2"/>
                </a:solidFill>
                <a:effectLst>
                  <a:outerShdw blurRad="38100" dist="38100" dir="2700000" algn="tl">
                    <a:srgbClr val="000000"/>
                  </a:outerShdw>
                </a:effectLst>
                <a:latin typeface="Arial Black" pitchFamily="34" charset="0"/>
              </a:defRPr>
            </a:lvl7pPr>
            <a:lvl8pPr marL="1371600" algn="l" rtl="0" eaLnBrk="1" fontAlgn="base" hangingPunct="1">
              <a:spcBef>
                <a:spcPct val="0"/>
              </a:spcBef>
              <a:spcAft>
                <a:spcPct val="0"/>
              </a:spcAft>
              <a:defRPr sz="4400">
                <a:solidFill>
                  <a:schemeClr val="tx2"/>
                </a:solidFill>
                <a:effectLst>
                  <a:outerShdw blurRad="38100" dist="38100" dir="2700000" algn="tl">
                    <a:srgbClr val="000000"/>
                  </a:outerShdw>
                </a:effectLst>
                <a:latin typeface="Arial Black" pitchFamily="34" charset="0"/>
              </a:defRPr>
            </a:lvl8pPr>
            <a:lvl9pPr marL="1828800" algn="l" rtl="0" eaLnBrk="1" fontAlgn="base" hangingPunct="1">
              <a:spcBef>
                <a:spcPct val="0"/>
              </a:spcBef>
              <a:spcAft>
                <a:spcPct val="0"/>
              </a:spcAft>
              <a:defRPr sz="4400">
                <a:solidFill>
                  <a:schemeClr val="tx2"/>
                </a:solidFill>
                <a:effectLst>
                  <a:outerShdw blurRad="38100" dist="38100" dir="2700000" algn="tl">
                    <a:srgbClr val="000000"/>
                  </a:outerShdw>
                </a:effectLst>
                <a:latin typeface="Arial Black" pitchFamily="34" charset="0"/>
              </a:defRPr>
            </a:lvl9pPr>
          </a:lstStyle>
          <a:p>
            <a:pPr defTabSz="914400" eaLnBrk="1" hangingPunct="1"/>
            <a:r>
              <a:rPr lang="en-US" altLang="en-US" sz="2800" kern="0">
                <a:effectLst/>
              </a:rPr>
              <a:t>Strength Of Materials</a:t>
            </a:r>
          </a:p>
        </p:txBody>
      </p:sp>
    </p:spTree>
    <p:extLst>
      <p:ext uri="{BB962C8B-B14F-4D97-AF65-F5344CB8AC3E}">
        <p14:creationId xmlns:p14="http://schemas.microsoft.com/office/powerpoint/2010/main" val="72582673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rtl="0" eaLnBrk="0" fontAlgn="base" hangingPunct="0">
        <a:spcBef>
          <a:spcPct val="0"/>
        </a:spcBef>
        <a:spcAft>
          <a:spcPct val="0"/>
        </a:spcAft>
        <a:defRPr sz="4400">
          <a:solidFill>
            <a:schemeClr val="tx1"/>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a:solidFill>
            <a:schemeClr val="tx1"/>
          </a:solidFill>
          <a:effectLst>
            <a:outerShdw blurRad="38100" dist="38100" dir="2700000" algn="tl">
              <a:srgbClr val="000000"/>
            </a:outerShdw>
          </a:effectLst>
          <a:latin typeface="Arial Black" pitchFamily="34" charset="0"/>
        </a:defRPr>
      </a:lvl2pPr>
      <a:lvl3pPr algn="l" rtl="0" eaLnBrk="0" fontAlgn="base" hangingPunct="0">
        <a:spcBef>
          <a:spcPct val="0"/>
        </a:spcBef>
        <a:spcAft>
          <a:spcPct val="0"/>
        </a:spcAft>
        <a:defRPr sz="4400">
          <a:solidFill>
            <a:schemeClr val="tx1"/>
          </a:solidFill>
          <a:effectLst>
            <a:outerShdw blurRad="38100" dist="38100" dir="2700000" algn="tl">
              <a:srgbClr val="000000"/>
            </a:outerShdw>
          </a:effectLst>
          <a:latin typeface="Arial Black" pitchFamily="34" charset="0"/>
        </a:defRPr>
      </a:lvl3pPr>
      <a:lvl4pPr algn="l" rtl="0" eaLnBrk="0" fontAlgn="base" hangingPunct="0">
        <a:spcBef>
          <a:spcPct val="0"/>
        </a:spcBef>
        <a:spcAft>
          <a:spcPct val="0"/>
        </a:spcAft>
        <a:defRPr sz="4400">
          <a:solidFill>
            <a:schemeClr val="tx1"/>
          </a:solidFill>
          <a:effectLst>
            <a:outerShdw blurRad="38100" dist="38100" dir="2700000" algn="tl">
              <a:srgbClr val="000000"/>
            </a:outerShdw>
          </a:effectLst>
          <a:latin typeface="Arial Black" pitchFamily="34" charset="0"/>
        </a:defRPr>
      </a:lvl4pPr>
      <a:lvl5pPr algn="l" rtl="0" eaLnBrk="0" fontAlgn="base" hangingPunct="0">
        <a:spcBef>
          <a:spcPct val="0"/>
        </a:spcBef>
        <a:spcAft>
          <a:spcPct val="0"/>
        </a:spcAft>
        <a:defRPr sz="4400">
          <a:solidFill>
            <a:schemeClr val="tx1"/>
          </a:solidFill>
          <a:effectLst>
            <a:outerShdw blurRad="38100" dist="38100" dir="2700000" algn="tl">
              <a:srgbClr val="000000"/>
            </a:outerShdw>
          </a:effectLst>
          <a:latin typeface="Arial Black" pitchFamily="34" charset="0"/>
        </a:defRPr>
      </a:lvl5pPr>
      <a:lvl6pPr marL="457200" algn="l" rtl="0" eaLnBrk="1" fontAlgn="base" hangingPunct="1">
        <a:spcBef>
          <a:spcPct val="0"/>
        </a:spcBef>
        <a:spcAft>
          <a:spcPct val="0"/>
        </a:spcAft>
        <a:defRPr sz="4400">
          <a:solidFill>
            <a:schemeClr val="tx2"/>
          </a:solidFill>
          <a:effectLst>
            <a:outerShdw blurRad="38100" dist="38100" dir="2700000" algn="tl">
              <a:srgbClr val="000000"/>
            </a:outerShdw>
          </a:effectLst>
          <a:latin typeface="Arial Black" pitchFamily="34" charset="0"/>
        </a:defRPr>
      </a:lvl6pPr>
      <a:lvl7pPr marL="914400" algn="l" rtl="0" eaLnBrk="1" fontAlgn="base" hangingPunct="1">
        <a:spcBef>
          <a:spcPct val="0"/>
        </a:spcBef>
        <a:spcAft>
          <a:spcPct val="0"/>
        </a:spcAft>
        <a:defRPr sz="4400">
          <a:solidFill>
            <a:schemeClr val="tx2"/>
          </a:solidFill>
          <a:effectLst>
            <a:outerShdw blurRad="38100" dist="38100" dir="2700000" algn="tl">
              <a:srgbClr val="000000"/>
            </a:outerShdw>
          </a:effectLst>
          <a:latin typeface="Arial Black" pitchFamily="34" charset="0"/>
        </a:defRPr>
      </a:lvl7pPr>
      <a:lvl8pPr marL="1371600" algn="l" rtl="0" eaLnBrk="1" fontAlgn="base" hangingPunct="1">
        <a:spcBef>
          <a:spcPct val="0"/>
        </a:spcBef>
        <a:spcAft>
          <a:spcPct val="0"/>
        </a:spcAft>
        <a:defRPr sz="4400">
          <a:solidFill>
            <a:schemeClr val="tx2"/>
          </a:solidFill>
          <a:effectLst>
            <a:outerShdw blurRad="38100" dist="38100" dir="2700000" algn="tl">
              <a:srgbClr val="000000"/>
            </a:outerShdw>
          </a:effectLst>
          <a:latin typeface="Arial Black" pitchFamily="34" charset="0"/>
        </a:defRPr>
      </a:lvl8pPr>
      <a:lvl9pPr marL="1828800" algn="l" rtl="0" eaLnBrk="1" fontAlgn="base" hangingPunct="1">
        <a:spcBef>
          <a:spcPct val="0"/>
        </a:spcBef>
        <a:spcAft>
          <a:spcPct val="0"/>
        </a:spcAft>
        <a:defRPr sz="4400">
          <a:solidFill>
            <a:schemeClr val="tx2"/>
          </a:solidFill>
          <a:effectLst>
            <a:outerShdw blurRad="38100" dist="38100" dir="2700000" algn="tl">
              <a:srgbClr val="000000"/>
            </a:outerShdw>
          </a:effectLst>
          <a:latin typeface="Arial Black" pitchFamily="34" charset="0"/>
        </a:defRPr>
      </a:lvl9pPr>
    </p:titleStyle>
    <p:bodyStyle>
      <a:lvl1pPr marL="342900" indent="-342900" algn="l" rtl="0" eaLnBrk="0" fontAlgn="base" hangingPunct="0">
        <a:spcBef>
          <a:spcPct val="20000"/>
        </a:spcBef>
        <a:spcAft>
          <a:spcPct val="0"/>
        </a:spcAft>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har char="•"/>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mn-lt"/>
        </a:defRPr>
      </a:lvl5pPr>
      <a:lvl6pPr marL="2514600" indent="-228600" algn="l" rtl="0" eaLnBrk="1" fontAlgn="base" hangingPunct="1">
        <a:spcBef>
          <a:spcPct val="20000"/>
        </a:spcBef>
        <a:spcAft>
          <a:spcPct val="0"/>
        </a:spcAft>
        <a:buChar char="»"/>
        <a:defRPr sz="2000">
          <a:solidFill>
            <a:schemeClr val="tx1"/>
          </a:solidFill>
          <a:effectLst>
            <a:outerShdw blurRad="38100" dist="38100" dir="2700000" algn="tl">
              <a:srgbClr val="000000"/>
            </a:outerShdw>
          </a:effectLst>
          <a:latin typeface="+mn-lt"/>
        </a:defRPr>
      </a:lvl6pPr>
      <a:lvl7pPr marL="2971800" indent="-228600" algn="l" rtl="0" eaLnBrk="1" fontAlgn="base" hangingPunct="1">
        <a:spcBef>
          <a:spcPct val="20000"/>
        </a:spcBef>
        <a:spcAft>
          <a:spcPct val="0"/>
        </a:spcAft>
        <a:buChar char="»"/>
        <a:defRPr sz="2000">
          <a:solidFill>
            <a:schemeClr val="tx1"/>
          </a:solidFill>
          <a:effectLst>
            <a:outerShdw blurRad="38100" dist="38100" dir="2700000" algn="tl">
              <a:srgbClr val="000000"/>
            </a:outerShdw>
          </a:effectLst>
          <a:latin typeface="+mn-lt"/>
        </a:defRPr>
      </a:lvl7pPr>
      <a:lvl8pPr marL="3429000" indent="-228600" algn="l" rtl="0" eaLnBrk="1" fontAlgn="base" hangingPunct="1">
        <a:spcBef>
          <a:spcPct val="20000"/>
        </a:spcBef>
        <a:spcAft>
          <a:spcPct val="0"/>
        </a:spcAft>
        <a:buChar char="»"/>
        <a:defRPr sz="2000">
          <a:solidFill>
            <a:schemeClr val="tx1"/>
          </a:solidFill>
          <a:effectLst>
            <a:outerShdw blurRad="38100" dist="38100" dir="2700000" algn="tl">
              <a:srgbClr val="000000"/>
            </a:outerShdw>
          </a:effectLst>
          <a:latin typeface="+mn-lt"/>
        </a:defRPr>
      </a:lvl8pPr>
      <a:lvl9pPr marL="3886200" indent="-228600" algn="l" rtl="0" eaLnBrk="1" fontAlgn="base" hangingPunct="1">
        <a:spcBef>
          <a:spcPct val="20000"/>
        </a:spcBef>
        <a:spcAft>
          <a:spcPct val="0"/>
        </a:spcAft>
        <a:buChar char="»"/>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image" Target="../media/image15.png"/><Relationship Id="rId7" Type="http://schemas.openxmlformats.org/officeDocument/2006/relationships/oleObject" Target="../embeddings/oleObject2.bin"/><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22.wmf"/><Relationship Id="rId13" Type="http://schemas.openxmlformats.org/officeDocument/2006/relationships/oleObject" Target="../embeddings/oleObject7.bin"/><Relationship Id="rId3" Type="http://schemas.openxmlformats.org/officeDocument/2006/relationships/slide" Target="slide14.xml"/><Relationship Id="rId7" Type="http://schemas.openxmlformats.org/officeDocument/2006/relationships/oleObject" Target="../embeddings/oleObject4.bin"/><Relationship Id="rId12" Type="http://schemas.openxmlformats.org/officeDocument/2006/relationships/image" Target="../media/image24.wmf"/><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1.wmf"/><Relationship Id="rId11" Type="http://schemas.openxmlformats.org/officeDocument/2006/relationships/oleObject" Target="../embeddings/oleObject6.bin"/><Relationship Id="rId5" Type="http://schemas.openxmlformats.org/officeDocument/2006/relationships/oleObject" Target="../embeddings/oleObject3.bin"/><Relationship Id="rId10" Type="http://schemas.openxmlformats.org/officeDocument/2006/relationships/image" Target="../media/image23.wmf"/><Relationship Id="rId4" Type="http://schemas.openxmlformats.org/officeDocument/2006/relationships/slide" Target="slide15.xml"/><Relationship Id="rId9" Type="http://schemas.openxmlformats.org/officeDocument/2006/relationships/oleObject" Target="../embeddings/oleObject5.bin"/><Relationship Id="rId14" Type="http://schemas.openxmlformats.org/officeDocument/2006/relationships/image" Target="../media/image25.wmf"/></Relationships>
</file>

<file path=ppt/slides/_rels/slide14.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7.wmf"/><Relationship Id="rId4" Type="http://schemas.openxmlformats.org/officeDocument/2006/relationships/oleObject" Target="../embeddings/oleObject8.bin"/></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image" Target="../media/image29.png"/><Relationship Id="rId7" Type="http://schemas.openxmlformats.org/officeDocument/2006/relationships/oleObject" Target="../embeddings/oleObject10.bin"/><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1.wmf"/><Relationship Id="rId5" Type="http://schemas.openxmlformats.org/officeDocument/2006/relationships/oleObject" Target="../embeddings/oleObject9.bin"/><Relationship Id="rId10" Type="http://schemas.openxmlformats.org/officeDocument/2006/relationships/image" Target="../media/image33.wmf"/><Relationship Id="rId4" Type="http://schemas.openxmlformats.org/officeDocument/2006/relationships/image" Target="../media/image30.png"/><Relationship Id="rId9" Type="http://schemas.openxmlformats.org/officeDocument/2006/relationships/oleObject" Target="../embeddings/oleObject11.bin"/></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wmf"/></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oleObject" Target="../embeddings/oleObject13.bin"/><Relationship Id="rId7"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7.wmf"/><Relationship Id="rId11" Type="http://schemas.openxmlformats.org/officeDocument/2006/relationships/image" Target="../media/image40.wmf"/><Relationship Id="rId5" Type="http://schemas.openxmlformats.org/officeDocument/2006/relationships/oleObject" Target="../embeddings/oleObject14.bin"/><Relationship Id="rId10" Type="http://schemas.openxmlformats.org/officeDocument/2006/relationships/oleObject" Target="../embeddings/oleObject16.bin"/><Relationship Id="rId4" Type="http://schemas.openxmlformats.org/officeDocument/2006/relationships/image" Target="../media/image34.wmf"/><Relationship Id="rId9" Type="http://schemas.openxmlformats.org/officeDocument/2006/relationships/image" Target="../media/image39.wmf"/></Relationships>
</file>

<file path=ppt/slides/_rels/slide21.x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oleObject" Target="../embeddings/oleObject17.bin"/><Relationship Id="rId7" Type="http://schemas.openxmlformats.org/officeDocument/2006/relationships/oleObject" Target="../embeddings/oleObject19.bin"/><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7.wmf"/><Relationship Id="rId5" Type="http://schemas.openxmlformats.org/officeDocument/2006/relationships/oleObject" Target="../embeddings/oleObject18.bin"/><Relationship Id="rId4" Type="http://schemas.openxmlformats.org/officeDocument/2006/relationships/image" Target="../media/image41.wmf"/></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43.png"/><Relationship Id="rId7" Type="http://schemas.openxmlformats.org/officeDocument/2006/relationships/image" Target="../media/image45.wmf"/><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oleObject" Target="../embeddings/oleObject21.bin"/><Relationship Id="rId11" Type="http://schemas.openxmlformats.org/officeDocument/2006/relationships/image" Target="../media/image47.wmf"/><Relationship Id="rId5" Type="http://schemas.openxmlformats.org/officeDocument/2006/relationships/image" Target="../media/image44.wmf"/><Relationship Id="rId10" Type="http://schemas.openxmlformats.org/officeDocument/2006/relationships/oleObject" Target="../embeddings/oleObject23.bin"/><Relationship Id="rId4" Type="http://schemas.openxmlformats.org/officeDocument/2006/relationships/oleObject" Target="../embeddings/oleObject20.bin"/><Relationship Id="rId9" Type="http://schemas.openxmlformats.org/officeDocument/2006/relationships/image" Target="../media/image46.wmf"/></Relationships>
</file>

<file path=ppt/slides/_rels/slide23.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oleObject" Target="../embeddings/oleObject24.bin"/><Relationship Id="rId7" Type="http://schemas.openxmlformats.org/officeDocument/2006/relationships/oleObject" Target="../embeddings/oleObject26.bin"/><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46.wmf"/><Relationship Id="rId5" Type="http://schemas.openxmlformats.org/officeDocument/2006/relationships/oleObject" Target="../embeddings/oleObject25.bin"/><Relationship Id="rId10" Type="http://schemas.openxmlformats.org/officeDocument/2006/relationships/image" Target="../media/image50.wmf"/><Relationship Id="rId4" Type="http://schemas.openxmlformats.org/officeDocument/2006/relationships/image" Target="../media/image48.wmf"/><Relationship Id="rId9" Type="http://schemas.openxmlformats.org/officeDocument/2006/relationships/oleObject" Target="../embeddings/oleObject27.bin"/></Relationships>
</file>

<file path=ppt/slides/_rels/slide2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1.png"/><Relationship Id="rId7" Type="http://schemas.openxmlformats.org/officeDocument/2006/relationships/image" Target="../media/image53.wmf"/><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oleObject" Target="../embeddings/oleObject29.bin"/><Relationship Id="rId5" Type="http://schemas.openxmlformats.org/officeDocument/2006/relationships/image" Target="../media/image52.wmf"/><Relationship Id="rId4" Type="http://schemas.openxmlformats.org/officeDocument/2006/relationships/oleObject" Target="../embeddings/oleObject28.bin"/></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55.wmf"/><Relationship Id="rId5" Type="http://schemas.openxmlformats.org/officeDocument/2006/relationships/oleObject" Target="../embeddings/oleObject30.bin"/><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7.wmf"/><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oleObject" Target="../embeddings/oleObject32.bin"/><Relationship Id="rId5" Type="http://schemas.openxmlformats.org/officeDocument/2006/relationships/image" Target="../media/image45.wmf"/><Relationship Id="rId4" Type="http://schemas.openxmlformats.org/officeDocument/2006/relationships/oleObject" Target="../embeddings/oleObject31.bin"/></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59.wmf"/><Relationship Id="rId5" Type="http://schemas.openxmlformats.org/officeDocument/2006/relationships/oleObject" Target="../embeddings/oleObject34.bin"/><Relationship Id="rId4" Type="http://schemas.openxmlformats.org/officeDocument/2006/relationships/image" Target="../media/image58.wmf"/></Relationships>
</file>

<file path=ppt/slides/_rels/slide28.xml.rels><?xml version="1.0" encoding="UTF-8" standalone="yes"?>
<Relationships xmlns="http://schemas.openxmlformats.org/package/2006/relationships"><Relationship Id="rId8" Type="http://schemas.openxmlformats.org/officeDocument/2006/relationships/image" Target="../media/image62.wmf"/><Relationship Id="rId3" Type="http://schemas.openxmlformats.org/officeDocument/2006/relationships/oleObject" Target="../embeddings/oleObject35.bin"/><Relationship Id="rId7" Type="http://schemas.openxmlformats.org/officeDocument/2006/relationships/oleObject" Target="../embeddings/oleObject37.bin"/><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61.wmf"/><Relationship Id="rId5" Type="http://schemas.openxmlformats.org/officeDocument/2006/relationships/oleObject" Target="../embeddings/oleObject36.bin"/><Relationship Id="rId10" Type="http://schemas.openxmlformats.org/officeDocument/2006/relationships/image" Target="../media/image63.wmf"/><Relationship Id="rId4" Type="http://schemas.openxmlformats.org/officeDocument/2006/relationships/image" Target="../media/image60.wmf"/><Relationship Id="rId9" Type="http://schemas.openxmlformats.org/officeDocument/2006/relationships/oleObject" Target="../embeddings/oleObject38.bin"/></Relationships>
</file>

<file path=ppt/slides/_rels/slide29.xml.rels><?xml version="1.0" encoding="UTF-8" standalone="yes"?>
<Relationships xmlns="http://schemas.openxmlformats.org/package/2006/relationships"><Relationship Id="rId8" Type="http://schemas.openxmlformats.org/officeDocument/2006/relationships/image" Target="../media/image66.wmf"/><Relationship Id="rId3" Type="http://schemas.openxmlformats.org/officeDocument/2006/relationships/oleObject" Target="../embeddings/oleObject39.bin"/><Relationship Id="rId7" Type="http://schemas.openxmlformats.org/officeDocument/2006/relationships/oleObject" Target="../embeddings/oleObject41.bin"/><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65.wmf"/><Relationship Id="rId5" Type="http://schemas.openxmlformats.org/officeDocument/2006/relationships/oleObject" Target="../embeddings/oleObject40.bin"/><Relationship Id="rId10" Type="http://schemas.openxmlformats.org/officeDocument/2006/relationships/image" Target="../media/image67.wmf"/><Relationship Id="rId4" Type="http://schemas.openxmlformats.org/officeDocument/2006/relationships/image" Target="../media/image64.wmf"/><Relationship Id="rId9" Type="http://schemas.openxmlformats.org/officeDocument/2006/relationships/oleObject" Target="../embeddings/oleObject42.bin"/></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70.wmf"/><Relationship Id="rId3" Type="http://schemas.openxmlformats.org/officeDocument/2006/relationships/oleObject" Target="../embeddings/oleObject43.bin"/><Relationship Id="rId7" Type="http://schemas.openxmlformats.org/officeDocument/2006/relationships/oleObject" Target="../embeddings/oleObject45.bin"/><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69.wmf"/><Relationship Id="rId5" Type="http://schemas.openxmlformats.org/officeDocument/2006/relationships/oleObject" Target="../embeddings/oleObject44.bin"/><Relationship Id="rId10" Type="http://schemas.openxmlformats.org/officeDocument/2006/relationships/image" Target="../media/image71.wmf"/><Relationship Id="rId4" Type="http://schemas.openxmlformats.org/officeDocument/2006/relationships/image" Target="../media/image68.wmf"/><Relationship Id="rId9" Type="http://schemas.openxmlformats.org/officeDocument/2006/relationships/oleObject" Target="../embeddings/oleObject46.bin"/></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73.wmf"/><Relationship Id="rId5" Type="http://schemas.openxmlformats.org/officeDocument/2006/relationships/oleObject" Target="../embeddings/oleObject48.bin"/><Relationship Id="rId4" Type="http://schemas.openxmlformats.org/officeDocument/2006/relationships/image" Target="../media/image72.w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74.w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76.png"/><Relationship Id="rId4" Type="http://schemas.openxmlformats.org/officeDocument/2006/relationships/image" Target="../media/image75.wmf"/></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79.wmf"/><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oleObject" Target="../embeddings/oleObject52.bin"/><Relationship Id="rId5" Type="http://schemas.openxmlformats.org/officeDocument/2006/relationships/image" Target="../media/image78.wmf"/><Relationship Id="rId4" Type="http://schemas.openxmlformats.org/officeDocument/2006/relationships/oleObject" Target="../embeddings/oleObject51.bin"/></Relationships>
</file>

<file path=ppt/slides/_rels/slide38.xml.rels><?xml version="1.0" encoding="UTF-8" standalone="yes"?>
<Relationships xmlns="http://schemas.openxmlformats.org/package/2006/relationships"><Relationship Id="rId8" Type="http://schemas.openxmlformats.org/officeDocument/2006/relationships/image" Target="../media/image81.wmf"/><Relationship Id="rId3" Type="http://schemas.openxmlformats.org/officeDocument/2006/relationships/oleObject" Target="../embeddings/oleObject53.bin"/><Relationship Id="rId7" Type="http://schemas.openxmlformats.org/officeDocument/2006/relationships/oleObject" Target="../embeddings/oleObject55.bin"/><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80.wmf"/><Relationship Id="rId5" Type="http://schemas.openxmlformats.org/officeDocument/2006/relationships/oleObject" Target="../embeddings/oleObject54.bin"/><Relationship Id="rId4" Type="http://schemas.openxmlformats.org/officeDocument/2006/relationships/image" Target="../media/image79.w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56.bin"/><Relationship Id="rId7" Type="http://schemas.openxmlformats.org/officeDocument/2006/relationships/image" Target="../media/image77.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83.wmf"/><Relationship Id="rId5" Type="http://schemas.openxmlformats.org/officeDocument/2006/relationships/oleObject" Target="../embeddings/oleObject57.bin"/><Relationship Id="rId4" Type="http://schemas.openxmlformats.org/officeDocument/2006/relationships/image" Target="../media/image82.wmf"/></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84.wmf"/></Relationships>
</file>

<file path=ppt/slides/_rels/slide41.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86.emf"/></Relationships>
</file>

<file path=ppt/slides/_rels/slide42.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61.bin"/><Relationship Id="rId3" Type="http://schemas.openxmlformats.org/officeDocument/2006/relationships/image" Target="../media/image87.emf"/><Relationship Id="rId7" Type="http://schemas.openxmlformats.org/officeDocument/2006/relationships/image" Target="../media/image89.wmf"/><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oleObject" Target="../embeddings/oleObject60.bin"/><Relationship Id="rId5" Type="http://schemas.openxmlformats.org/officeDocument/2006/relationships/image" Target="../media/image88.wmf"/><Relationship Id="rId4" Type="http://schemas.openxmlformats.org/officeDocument/2006/relationships/oleObject" Target="../embeddings/oleObject59.bin"/><Relationship Id="rId9" Type="http://schemas.openxmlformats.org/officeDocument/2006/relationships/image" Target="../media/image90.wmf"/></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64.bin"/><Relationship Id="rId3" Type="http://schemas.openxmlformats.org/officeDocument/2006/relationships/image" Target="../media/image91.emf"/><Relationship Id="rId7" Type="http://schemas.openxmlformats.org/officeDocument/2006/relationships/image" Target="../media/image93.wmf"/><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oleObject" Target="../embeddings/oleObject63.bin"/><Relationship Id="rId11" Type="http://schemas.openxmlformats.org/officeDocument/2006/relationships/image" Target="../media/image95.wmf"/><Relationship Id="rId5" Type="http://schemas.openxmlformats.org/officeDocument/2006/relationships/image" Target="../media/image92.wmf"/><Relationship Id="rId10" Type="http://schemas.openxmlformats.org/officeDocument/2006/relationships/oleObject" Target="../embeddings/oleObject65.bin"/><Relationship Id="rId4" Type="http://schemas.openxmlformats.org/officeDocument/2006/relationships/oleObject" Target="../embeddings/oleObject62.bin"/><Relationship Id="rId9" Type="http://schemas.openxmlformats.org/officeDocument/2006/relationships/image" Target="../media/image94.wmf"/></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68.bin"/><Relationship Id="rId3" Type="http://schemas.openxmlformats.org/officeDocument/2006/relationships/image" Target="../media/image91.emf"/><Relationship Id="rId7" Type="http://schemas.openxmlformats.org/officeDocument/2006/relationships/image" Target="../media/image97.wmf"/><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oleObject" Target="../embeddings/oleObject67.bin"/><Relationship Id="rId5" Type="http://schemas.openxmlformats.org/officeDocument/2006/relationships/image" Target="../media/image96.wmf"/><Relationship Id="rId4" Type="http://schemas.openxmlformats.org/officeDocument/2006/relationships/oleObject" Target="../embeddings/oleObject66.bin"/><Relationship Id="rId9" Type="http://schemas.openxmlformats.org/officeDocument/2006/relationships/image" Target="../media/image98.w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00.emf"/><Relationship Id="rId4" Type="http://schemas.openxmlformats.org/officeDocument/2006/relationships/image" Target="../media/image99.wmf"/></Relationships>
</file>

<file path=ppt/slides/_rels/slide47.xml.rels><?xml version="1.0" encoding="UTF-8" standalone="yes"?>
<Relationships xmlns="http://schemas.openxmlformats.org/package/2006/relationships"><Relationship Id="rId8" Type="http://schemas.openxmlformats.org/officeDocument/2006/relationships/image" Target="../media/image104.wmf"/><Relationship Id="rId3" Type="http://schemas.openxmlformats.org/officeDocument/2006/relationships/image" Target="../media/image101.emf"/><Relationship Id="rId7" Type="http://schemas.openxmlformats.org/officeDocument/2006/relationships/oleObject" Target="../embeddings/oleObject71.bin"/><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103.wmf"/><Relationship Id="rId5" Type="http://schemas.openxmlformats.org/officeDocument/2006/relationships/oleObject" Target="../embeddings/oleObject70.bin"/><Relationship Id="rId4" Type="http://schemas.openxmlformats.org/officeDocument/2006/relationships/image" Target="../media/image102.emf"/></Relationships>
</file>

<file path=ppt/slides/_rels/slide48.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106.wmf"/><Relationship Id="rId4" Type="http://schemas.openxmlformats.org/officeDocument/2006/relationships/oleObject" Target="../embeddings/oleObject72.bin"/></Relationships>
</file>

<file path=ppt/slides/_rels/slide49.xml.rels><?xml version="1.0" encoding="UTF-8" standalone="yes"?>
<Relationships xmlns="http://schemas.openxmlformats.org/package/2006/relationships"><Relationship Id="rId8" Type="http://schemas.openxmlformats.org/officeDocument/2006/relationships/image" Target="../media/image109.wmf"/><Relationship Id="rId3" Type="http://schemas.openxmlformats.org/officeDocument/2006/relationships/oleObject" Target="../embeddings/oleObject73.bin"/><Relationship Id="rId7" Type="http://schemas.openxmlformats.org/officeDocument/2006/relationships/oleObject" Target="../embeddings/oleObject75.bin"/><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108.wmf"/><Relationship Id="rId11" Type="http://schemas.openxmlformats.org/officeDocument/2006/relationships/image" Target="../media/image111.wmf"/><Relationship Id="rId5" Type="http://schemas.openxmlformats.org/officeDocument/2006/relationships/oleObject" Target="../embeddings/oleObject74.bin"/><Relationship Id="rId10" Type="http://schemas.openxmlformats.org/officeDocument/2006/relationships/oleObject" Target="../embeddings/oleObject76.bin"/><Relationship Id="rId4" Type="http://schemas.openxmlformats.org/officeDocument/2006/relationships/image" Target="../media/image107.wmf"/><Relationship Id="rId9" Type="http://schemas.openxmlformats.org/officeDocument/2006/relationships/image" Target="../media/image110.emf"/></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114.wmf"/><Relationship Id="rId3" Type="http://schemas.openxmlformats.org/officeDocument/2006/relationships/oleObject" Target="../embeddings/oleObject77.bin"/><Relationship Id="rId7" Type="http://schemas.openxmlformats.org/officeDocument/2006/relationships/oleObject" Target="../embeddings/oleObject79.bin"/><Relationship Id="rId12" Type="http://schemas.openxmlformats.org/officeDocument/2006/relationships/image" Target="../media/image116.wmf"/><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113.wmf"/><Relationship Id="rId11" Type="http://schemas.openxmlformats.org/officeDocument/2006/relationships/oleObject" Target="../embeddings/oleObject81.bin"/><Relationship Id="rId5" Type="http://schemas.openxmlformats.org/officeDocument/2006/relationships/oleObject" Target="../embeddings/oleObject78.bin"/><Relationship Id="rId10" Type="http://schemas.openxmlformats.org/officeDocument/2006/relationships/image" Target="../media/image115.wmf"/><Relationship Id="rId4" Type="http://schemas.openxmlformats.org/officeDocument/2006/relationships/image" Target="../media/image112.wmf"/><Relationship Id="rId9" Type="http://schemas.openxmlformats.org/officeDocument/2006/relationships/oleObject" Target="../embeddings/oleObject80.bin"/></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84.bin"/><Relationship Id="rId13" Type="http://schemas.openxmlformats.org/officeDocument/2006/relationships/image" Target="../media/image122.wmf"/><Relationship Id="rId3" Type="http://schemas.openxmlformats.org/officeDocument/2006/relationships/image" Target="../media/image117.emf"/><Relationship Id="rId7" Type="http://schemas.openxmlformats.org/officeDocument/2006/relationships/image" Target="../media/image119.wmf"/><Relationship Id="rId12" Type="http://schemas.openxmlformats.org/officeDocument/2006/relationships/oleObject" Target="../embeddings/oleObject86.bin"/><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oleObject" Target="../embeddings/oleObject83.bin"/><Relationship Id="rId11" Type="http://schemas.openxmlformats.org/officeDocument/2006/relationships/image" Target="../media/image121.wmf"/><Relationship Id="rId5" Type="http://schemas.openxmlformats.org/officeDocument/2006/relationships/image" Target="../media/image118.wmf"/><Relationship Id="rId10" Type="http://schemas.openxmlformats.org/officeDocument/2006/relationships/oleObject" Target="../embeddings/oleObject85.bin"/><Relationship Id="rId4" Type="http://schemas.openxmlformats.org/officeDocument/2006/relationships/oleObject" Target="../embeddings/oleObject82.bin"/><Relationship Id="rId9" Type="http://schemas.openxmlformats.org/officeDocument/2006/relationships/image" Target="../media/image120.wmf"/></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89.bin"/><Relationship Id="rId3" Type="http://schemas.openxmlformats.org/officeDocument/2006/relationships/image" Target="../media/image117.emf"/><Relationship Id="rId7" Type="http://schemas.openxmlformats.org/officeDocument/2006/relationships/image" Target="../media/image119.wmf"/><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oleObject" Target="../embeddings/oleObject88.bin"/><Relationship Id="rId11" Type="http://schemas.openxmlformats.org/officeDocument/2006/relationships/image" Target="../media/image123.wmf"/><Relationship Id="rId5" Type="http://schemas.openxmlformats.org/officeDocument/2006/relationships/image" Target="../media/image118.wmf"/><Relationship Id="rId10" Type="http://schemas.openxmlformats.org/officeDocument/2006/relationships/oleObject" Target="../embeddings/oleObject90.bin"/><Relationship Id="rId4" Type="http://schemas.openxmlformats.org/officeDocument/2006/relationships/oleObject" Target="../embeddings/oleObject87.bin"/><Relationship Id="rId9" Type="http://schemas.openxmlformats.org/officeDocument/2006/relationships/image" Target="../media/image120.wmf"/></Relationships>
</file>

<file path=ppt/slides/_rels/slide53.xml.rels><?xml version="1.0" encoding="UTF-8" standalone="yes"?>
<Relationships xmlns="http://schemas.openxmlformats.org/package/2006/relationships"><Relationship Id="rId8" Type="http://schemas.openxmlformats.org/officeDocument/2006/relationships/image" Target="../media/image126.wmf"/><Relationship Id="rId3" Type="http://schemas.openxmlformats.org/officeDocument/2006/relationships/oleObject" Target="../embeddings/oleObject91.bin"/><Relationship Id="rId7" Type="http://schemas.openxmlformats.org/officeDocument/2006/relationships/oleObject" Target="../embeddings/oleObject93.bin"/><Relationship Id="rId12" Type="http://schemas.openxmlformats.org/officeDocument/2006/relationships/image" Target="../media/image128.wmf"/><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125.wmf"/><Relationship Id="rId11" Type="http://schemas.openxmlformats.org/officeDocument/2006/relationships/oleObject" Target="../embeddings/oleObject95.bin"/><Relationship Id="rId5" Type="http://schemas.openxmlformats.org/officeDocument/2006/relationships/oleObject" Target="../embeddings/oleObject92.bin"/><Relationship Id="rId10" Type="http://schemas.openxmlformats.org/officeDocument/2006/relationships/image" Target="../media/image127.wmf"/><Relationship Id="rId4" Type="http://schemas.openxmlformats.org/officeDocument/2006/relationships/image" Target="../media/image124.wmf"/><Relationship Id="rId9" Type="http://schemas.openxmlformats.org/officeDocument/2006/relationships/oleObject" Target="../embeddings/oleObject94.bin"/></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2.w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 March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sp>
        <p:nvSpPr>
          <p:cNvPr id="15365" name="Rectangle 9">
            <a:extLst>
              <a:ext uri="{FF2B5EF4-FFF2-40B4-BE49-F238E27FC236}">
                <a16:creationId xmlns:a16="http://schemas.microsoft.com/office/drawing/2014/main" id="{F973A1A5-D6F4-A25F-BEFD-AD8FC7D412FE}"/>
              </a:ext>
            </a:extLst>
          </p:cNvPr>
          <p:cNvSpPr>
            <a:spLocks noChangeArrowheads="1"/>
          </p:cNvSpPr>
          <p:nvPr/>
        </p:nvSpPr>
        <p:spPr bwMode="auto">
          <a:xfrm>
            <a:off x="1281597" y="801321"/>
            <a:ext cx="6754586" cy="832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tabLst>
                <a:tab pos="25400" algn="l"/>
                <a:tab pos="5295900" algn="l"/>
              </a:tabLst>
              <a:defRPr sz="3200">
                <a:solidFill>
                  <a:schemeClr val="tx1"/>
                </a:solidFill>
                <a:latin typeface="Arial Black" panose="020B0A04020102020204" pitchFamily="34" charset="0"/>
              </a:defRPr>
            </a:lvl1pPr>
            <a:lvl2pPr marL="742950" indent="-285750">
              <a:spcBef>
                <a:spcPct val="20000"/>
              </a:spcBef>
              <a:buChar char="–"/>
              <a:tabLst>
                <a:tab pos="25400" algn="l"/>
                <a:tab pos="5295900" algn="l"/>
              </a:tabLst>
              <a:defRPr sz="2800">
                <a:solidFill>
                  <a:schemeClr val="tx1"/>
                </a:solidFill>
                <a:latin typeface="Arial Black" panose="020B0A04020102020204" pitchFamily="34" charset="0"/>
              </a:defRPr>
            </a:lvl2pPr>
            <a:lvl3pPr marL="1143000" indent="-228600">
              <a:spcBef>
                <a:spcPct val="20000"/>
              </a:spcBef>
              <a:buChar char="•"/>
              <a:tabLst>
                <a:tab pos="25400" algn="l"/>
                <a:tab pos="5295900" algn="l"/>
              </a:tabLst>
              <a:defRPr sz="2400">
                <a:solidFill>
                  <a:schemeClr val="tx1"/>
                </a:solidFill>
                <a:latin typeface="Arial Black" panose="020B0A04020102020204" pitchFamily="34" charset="0"/>
              </a:defRPr>
            </a:lvl3pPr>
            <a:lvl4pPr marL="1600200" indent="-228600">
              <a:spcBef>
                <a:spcPct val="20000"/>
              </a:spcBef>
              <a:buChar char="–"/>
              <a:tabLst>
                <a:tab pos="25400" algn="l"/>
                <a:tab pos="5295900" algn="l"/>
              </a:tabLst>
              <a:defRPr sz="2000">
                <a:solidFill>
                  <a:schemeClr val="tx1"/>
                </a:solidFill>
                <a:latin typeface="Arial Black" panose="020B0A04020102020204" pitchFamily="34" charset="0"/>
              </a:defRPr>
            </a:lvl4pPr>
            <a:lvl5pPr marL="2057400" indent="-228600">
              <a:spcBef>
                <a:spcPct val="20000"/>
              </a:spcBef>
              <a:buChar char="»"/>
              <a:tabLst>
                <a:tab pos="25400" algn="l"/>
                <a:tab pos="5295900" algn="l"/>
              </a:tabLst>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tabLst>
                <a:tab pos="25400" algn="l"/>
                <a:tab pos="5295900" algn="l"/>
              </a:tabLst>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tabLst>
                <a:tab pos="25400" algn="l"/>
                <a:tab pos="5295900" algn="l"/>
              </a:tabLst>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tabLst>
                <a:tab pos="25400" algn="l"/>
                <a:tab pos="5295900" algn="l"/>
              </a:tabLst>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tabLst>
                <a:tab pos="25400" algn="l"/>
                <a:tab pos="5295900" algn="l"/>
              </a:tabLst>
              <a:defRPr sz="2000">
                <a:solidFill>
                  <a:schemeClr val="tx1"/>
                </a:solidFill>
                <a:latin typeface="Arial Black" panose="020B0A04020102020204" pitchFamily="34" charset="0"/>
              </a:defRPr>
            </a:lvl9pPr>
          </a:lstStyle>
          <a:p>
            <a:pPr marL="0" marR="0" lvl="0" indent="0" algn="just" defTabSz="914400" rtl="0" eaLnBrk="1" fontAlgn="base" latinLnBrk="0" hangingPunct="1">
              <a:lnSpc>
                <a:spcPts val="6600"/>
              </a:lnSpc>
              <a:spcBef>
                <a:spcPct val="0"/>
              </a:spcBef>
              <a:spcAft>
                <a:spcPct val="0"/>
              </a:spcAft>
              <a:buClrTx/>
              <a:buSzTx/>
              <a:buFontTx/>
              <a:buNone/>
              <a:tabLst>
                <a:tab pos="25400" algn="l"/>
                <a:tab pos="5295900" algn="l"/>
              </a:tabLst>
              <a:defRPr/>
            </a:pPr>
            <a:r>
              <a:rPr kumimoji="0" lang="en-US" altLang="zh-CN" sz="3600" i="0" u="none" strike="noStrike" kern="1200" cap="none" spc="0" normalizeH="0" baseline="0" noProof="0">
                <a:ln>
                  <a:noFill/>
                </a:ln>
                <a:solidFill>
                  <a:srgbClr val="3333FF"/>
                </a:solidFill>
                <a:effectLst/>
                <a:uLnTx/>
                <a:uFillTx/>
                <a:latin typeface="Arial" panose="020B0604020202020204" pitchFamily="34" charset="0"/>
                <a:ea typeface="宋体" panose="02010600030101010101" pitchFamily="2" charset="-122"/>
                <a:cs typeface="Arial" panose="020B0604020202020204" pitchFamily="34" charset="0"/>
              </a:rPr>
              <a:t>Chương 6: Thanh chịu xoắn, cắt</a:t>
            </a:r>
          </a:p>
        </p:txBody>
      </p:sp>
      <p:sp>
        <p:nvSpPr>
          <p:cNvPr id="15368" name="Rectangle 13">
            <a:extLst>
              <a:ext uri="{FF2B5EF4-FFF2-40B4-BE49-F238E27FC236}">
                <a16:creationId xmlns:a16="http://schemas.microsoft.com/office/drawing/2014/main" id="{FA212F5D-8C0E-AF80-8E25-7624D493DB27}"/>
              </a:ext>
            </a:extLst>
          </p:cNvPr>
          <p:cNvSpPr>
            <a:spLocks noChangeArrowheads="1"/>
          </p:cNvSpPr>
          <p:nvPr/>
        </p:nvSpPr>
        <p:spPr bwMode="auto">
          <a:xfrm>
            <a:off x="5829300" y="4993481"/>
            <a:ext cx="2314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tabLst>
                <a:tab pos="25400" algn="l"/>
                <a:tab pos="5295900" algn="l"/>
              </a:tabLst>
              <a:defRPr sz="3200">
                <a:solidFill>
                  <a:schemeClr val="tx1"/>
                </a:solidFill>
                <a:latin typeface="Arial Black" panose="020B0A04020102020204" pitchFamily="34" charset="0"/>
              </a:defRPr>
            </a:lvl1pPr>
            <a:lvl2pPr marL="742950" indent="-285750">
              <a:spcBef>
                <a:spcPct val="20000"/>
              </a:spcBef>
              <a:buChar char="–"/>
              <a:tabLst>
                <a:tab pos="25400" algn="l"/>
                <a:tab pos="5295900" algn="l"/>
              </a:tabLst>
              <a:defRPr sz="2800">
                <a:solidFill>
                  <a:schemeClr val="tx1"/>
                </a:solidFill>
                <a:latin typeface="Arial Black" panose="020B0A04020102020204" pitchFamily="34" charset="0"/>
              </a:defRPr>
            </a:lvl2pPr>
            <a:lvl3pPr marL="1143000" indent="-228600">
              <a:spcBef>
                <a:spcPct val="20000"/>
              </a:spcBef>
              <a:buChar char="•"/>
              <a:tabLst>
                <a:tab pos="25400" algn="l"/>
                <a:tab pos="5295900" algn="l"/>
              </a:tabLst>
              <a:defRPr sz="2400">
                <a:solidFill>
                  <a:schemeClr val="tx1"/>
                </a:solidFill>
                <a:latin typeface="Arial Black" panose="020B0A04020102020204" pitchFamily="34" charset="0"/>
              </a:defRPr>
            </a:lvl3pPr>
            <a:lvl4pPr marL="1600200" indent="-228600">
              <a:spcBef>
                <a:spcPct val="20000"/>
              </a:spcBef>
              <a:buChar char="–"/>
              <a:tabLst>
                <a:tab pos="25400" algn="l"/>
                <a:tab pos="5295900" algn="l"/>
              </a:tabLst>
              <a:defRPr sz="2000">
                <a:solidFill>
                  <a:schemeClr val="tx1"/>
                </a:solidFill>
                <a:latin typeface="Arial Black" panose="020B0A04020102020204" pitchFamily="34" charset="0"/>
              </a:defRPr>
            </a:lvl4pPr>
            <a:lvl5pPr marL="2057400" indent="-228600">
              <a:spcBef>
                <a:spcPct val="20000"/>
              </a:spcBef>
              <a:buChar char="»"/>
              <a:tabLst>
                <a:tab pos="25400" algn="l"/>
                <a:tab pos="5295900" algn="l"/>
              </a:tabLst>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tabLst>
                <a:tab pos="25400" algn="l"/>
                <a:tab pos="5295900" algn="l"/>
              </a:tabLst>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tabLst>
                <a:tab pos="25400" algn="l"/>
                <a:tab pos="5295900" algn="l"/>
              </a:tabLst>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tabLst>
                <a:tab pos="25400" algn="l"/>
                <a:tab pos="5295900" algn="l"/>
              </a:tabLst>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tabLst>
                <a:tab pos="25400" algn="l"/>
                <a:tab pos="5295900" algn="l"/>
              </a:tabLst>
              <a:defRPr sz="2000">
                <a:solidFill>
                  <a:schemeClr val="tx1"/>
                </a:solidFill>
                <a:latin typeface="Arial Black" panose="020B0A04020102020204" pitchFamily="34" charset="0"/>
              </a:defRPr>
            </a:lvl9pPr>
          </a:lstStyle>
          <a:p>
            <a:pPr marL="0" marR="0" lvl="0" indent="0" algn="l" defTabSz="914400" rtl="0" eaLnBrk="1" fontAlgn="base" latinLnBrk="0" hangingPunct="1">
              <a:lnSpc>
                <a:spcPts val="3600"/>
              </a:lnSpc>
              <a:spcBef>
                <a:spcPct val="0"/>
              </a:spcBef>
              <a:spcAft>
                <a:spcPct val="0"/>
              </a:spcAft>
              <a:buClrTx/>
              <a:buSzTx/>
              <a:buFontTx/>
              <a:buNone/>
              <a:tabLst>
                <a:tab pos="25400" algn="l"/>
                <a:tab pos="5295900" algn="l"/>
              </a:tabLst>
              <a:defRPr/>
            </a:pPr>
            <a:r>
              <a:rPr kumimoji="0" lang="en-US" altLang="zh-CN" sz="2400" b="1" i="0" u="none" strike="noStrike" kern="1200" cap="none" spc="0" normalizeH="0" baseline="0" noProof="0">
                <a:ln>
                  <a:noFill/>
                </a:ln>
                <a:solidFill>
                  <a:srgbClr val="FD1B03"/>
                </a:solidFill>
                <a:effectLst/>
                <a:uLnTx/>
                <a:uFillTx/>
                <a:latin typeface="Times New Roman" panose="02020603050405020304" pitchFamily="18" charset="0"/>
                <a:ea typeface="宋体" panose="02010600030101010101" pitchFamily="2" charset="-122"/>
                <a:cs typeface="Times New Roman" panose="02020603050405020304" pitchFamily="18" charset="0"/>
              </a:rPr>
              <a:t>Ngô Văn Cường</a:t>
            </a:r>
          </a:p>
        </p:txBody>
      </p:sp>
      <p:sp>
        <p:nvSpPr>
          <p:cNvPr id="15369" name="Rectangle 14">
            <a:extLst>
              <a:ext uri="{FF2B5EF4-FFF2-40B4-BE49-F238E27FC236}">
                <a16:creationId xmlns:a16="http://schemas.microsoft.com/office/drawing/2014/main" id="{41EFA8C2-67BC-BE0C-D8CE-1099A3254E57}"/>
              </a:ext>
            </a:extLst>
          </p:cNvPr>
          <p:cNvSpPr>
            <a:spLocks noChangeArrowheads="1"/>
          </p:cNvSpPr>
          <p:nvPr/>
        </p:nvSpPr>
        <p:spPr bwMode="auto">
          <a:xfrm>
            <a:off x="5084763" y="5504656"/>
            <a:ext cx="40592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l" defTabSz="914400" rtl="0" eaLnBrk="1" fontAlgn="base" latinLnBrk="0" hangingPunct="1">
              <a:lnSpc>
                <a:spcPts val="31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FD1B03"/>
                </a:solidFill>
                <a:effectLst/>
                <a:uLnTx/>
                <a:uFillTx/>
                <a:latin typeface="Times New Roman" panose="02020603050405020304" pitchFamily="18" charset="0"/>
                <a:ea typeface="宋体" panose="02010600030101010101" pitchFamily="2" charset="-122"/>
                <a:cs typeface="Times New Roman" panose="02020603050405020304" pitchFamily="18" charset="0"/>
              </a:rPr>
              <a:t>Đại</a:t>
            </a:r>
            <a:r>
              <a:rPr kumimoji="0"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400" b="1" i="0" u="none" strike="noStrike" kern="1200" cap="none" spc="0" normalizeH="0" baseline="0" noProof="0">
                <a:ln>
                  <a:noFill/>
                </a:ln>
                <a:solidFill>
                  <a:srgbClr val="FD1B03"/>
                </a:solidFill>
                <a:effectLst/>
                <a:uLnTx/>
                <a:uFillTx/>
                <a:latin typeface="Times New Roman" panose="02020603050405020304" pitchFamily="18" charset="0"/>
                <a:ea typeface="宋体" panose="02010600030101010101" pitchFamily="2" charset="-122"/>
                <a:cs typeface="Times New Roman" panose="02020603050405020304" pitchFamily="18" charset="0"/>
              </a:rPr>
              <a:t>học</a:t>
            </a:r>
            <a:r>
              <a:rPr kumimoji="0"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400" b="1" i="0" u="none" strike="noStrike" kern="1200" cap="none" spc="0" normalizeH="0" baseline="0" noProof="0">
                <a:ln>
                  <a:noFill/>
                </a:ln>
                <a:solidFill>
                  <a:srgbClr val="FD1B03"/>
                </a:solidFill>
                <a:effectLst/>
                <a:uLnTx/>
                <a:uFillTx/>
                <a:latin typeface="Times New Roman" panose="02020603050405020304" pitchFamily="18" charset="0"/>
                <a:ea typeface="宋体" panose="02010600030101010101" pitchFamily="2" charset="-122"/>
                <a:cs typeface="Times New Roman" panose="02020603050405020304" pitchFamily="18" charset="0"/>
              </a:rPr>
              <a:t>công nghiệp TPHCM</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pic>
        <p:nvPicPr>
          <p:cNvPr id="3" name="Picture 2">
            <a:extLst>
              <a:ext uri="{FF2B5EF4-FFF2-40B4-BE49-F238E27FC236}">
                <a16:creationId xmlns:a16="http://schemas.microsoft.com/office/drawing/2014/main" id="{4FFD90AB-62B7-5B38-F4FE-465E7943B431}"/>
              </a:ext>
            </a:extLst>
          </p:cNvPr>
          <p:cNvPicPr>
            <a:picLocks noChangeAspect="1"/>
          </p:cNvPicPr>
          <p:nvPr/>
        </p:nvPicPr>
        <p:blipFill>
          <a:blip r:embed="rId3"/>
          <a:stretch>
            <a:fillRect/>
          </a:stretch>
        </p:blipFill>
        <p:spPr>
          <a:xfrm>
            <a:off x="1195425" y="1633536"/>
            <a:ext cx="4066321" cy="3851275"/>
          </a:xfrm>
          <a:prstGeom prst="rect">
            <a:avLst/>
          </a:prstGeom>
        </p:spPr>
      </p:pic>
      <p:pic>
        <p:nvPicPr>
          <p:cNvPr id="7" name="Picture 6">
            <a:extLst>
              <a:ext uri="{FF2B5EF4-FFF2-40B4-BE49-F238E27FC236}">
                <a16:creationId xmlns:a16="http://schemas.microsoft.com/office/drawing/2014/main" id="{A8B4527C-8E45-D8EF-5C80-4A11D7FEDC81}"/>
              </a:ext>
            </a:extLst>
          </p:cNvPr>
          <p:cNvPicPr>
            <a:picLocks noChangeAspect="1"/>
          </p:cNvPicPr>
          <p:nvPr/>
        </p:nvPicPr>
        <p:blipFill>
          <a:blip r:embed="rId4"/>
          <a:stretch>
            <a:fillRect/>
          </a:stretch>
        </p:blipFill>
        <p:spPr>
          <a:xfrm>
            <a:off x="5424603" y="1607138"/>
            <a:ext cx="2514485" cy="3386343"/>
          </a:xfrm>
          <a:prstGeom prst="rect">
            <a:avLst/>
          </a:prstGeom>
        </p:spPr>
      </p:pic>
    </p:spTree>
    <p:extLst>
      <p:ext uri="{BB962C8B-B14F-4D97-AF65-F5344CB8AC3E}">
        <p14:creationId xmlns:p14="http://schemas.microsoft.com/office/powerpoint/2010/main" val="37317424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86" name="Rectangle: Rounded Corners 15385">
            <a:extLst>
              <a:ext uri="{FF2B5EF4-FFF2-40B4-BE49-F238E27FC236}">
                <a16:creationId xmlns:a16="http://schemas.microsoft.com/office/drawing/2014/main" id="{D787476C-6844-B463-2BD4-990639929F94}"/>
              </a:ext>
            </a:extLst>
          </p:cNvPr>
          <p:cNvSpPr/>
          <p:nvPr/>
        </p:nvSpPr>
        <p:spPr bwMode="auto">
          <a:xfrm>
            <a:off x="1556176" y="1082175"/>
            <a:ext cx="1802845" cy="578882"/>
          </a:xfrm>
          <a:prstGeom prst="roundRect">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R="0" defTabSz="914400" rtl="0" eaLnBrk="1" fontAlgn="base" latinLnBrk="0" hangingPunct="1">
              <a:lnSpc>
                <a:spcPct val="100000"/>
              </a:lnSpc>
              <a:spcBef>
                <a:spcPct val="50000"/>
              </a:spcBef>
              <a:spcAft>
                <a:spcPct val="0"/>
              </a:spcAft>
              <a:buClrTx/>
              <a:buSzTx/>
              <a:tabLst/>
            </a:pPr>
            <a:r>
              <a:rPr kumimoji="0" lang="en-US" sz="2800" b="0" i="0" u="none" strike="noStrike" cap="none" normalizeH="0" baseline="0">
                <a:ln>
                  <a:noFill/>
                </a:ln>
                <a:solidFill>
                  <a:schemeClr val="tx1"/>
                </a:solidFill>
                <a:effectLst/>
                <a:latin typeface="VNI-Helve" pitchFamily="2" charset="0"/>
              </a:rPr>
              <a:t>Giới thiệu</a:t>
            </a:r>
          </a:p>
        </p:txBody>
      </p:sp>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 March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grpSp>
        <p:nvGrpSpPr>
          <p:cNvPr id="15" name="Group 14">
            <a:extLst>
              <a:ext uri="{FF2B5EF4-FFF2-40B4-BE49-F238E27FC236}">
                <a16:creationId xmlns:a16="http://schemas.microsoft.com/office/drawing/2014/main" id="{16794B48-8AE6-BA81-907E-5BEE39169A0B}"/>
              </a:ext>
            </a:extLst>
          </p:cNvPr>
          <p:cNvGrpSpPr/>
          <p:nvPr/>
        </p:nvGrpSpPr>
        <p:grpSpPr>
          <a:xfrm>
            <a:off x="1119187" y="1072140"/>
            <a:ext cx="535155" cy="577099"/>
            <a:chOff x="1744824" y="1853297"/>
            <a:chExt cx="485192" cy="523220"/>
          </a:xfrm>
        </p:grpSpPr>
        <p:sp>
          <p:nvSpPr>
            <p:cNvPr id="13" name="Oval 12">
              <a:extLst>
                <a:ext uri="{FF2B5EF4-FFF2-40B4-BE49-F238E27FC236}">
                  <a16:creationId xmlns:a16="http://schemas.microsoft.com/office/drawing/2014/main" id="{F6294C3F-4A75-4723-AAF5-7B4BD6C0489A}"/>
                </a:ext>
              </a:extLst>
            </p:cNvPr>
            <p:cNvSpPr/>
            <p:nvPr/>
          </p:nvSpPr>
          <p:spPr bwMode="auto">
            <a:xfrm>
              <a:off x="1744824" y="1866122"/>
              <a:ext cx="485192" cy="485192"/>
            </a:xfrm>
            <a:prstGeom prst="ellipse">
              <a:avLst/>
            </a:prstGeom>
            <a:noFill/>
            <a:ln w="571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14" name="TextBox 13">
              <a:extLst>
                <a:ext uri="{FF2B5EF4-FFF2-40B4-BE49-F238E27FC236}">
                  <a16:creationId xmlns:a16="http://schemas.microsoft.com/office/drawing/2014/main" id="{33E1AFA4-61B5-149A-941F-BB3C1F2A38C8}"/>
                </a:ext>
              </a:extLst>
            </p:cNvPr>
            <p:cNvSpPr txBox="1"/>
            <p:nvPr/>
          </p:nvSpPr>
          <p:spPr>
            <a:xfrm>
              <a:off x="1790607" y="1853297"/>
              <a:ext cx="382554" cy="523220"/>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1</a:t>
              </a:r>
            </a:p>
          </p:txBody>
        </p:sp>
      </p:grpSp>
      <p:sp>
        <p:nvSpPr>
          <p:cNvPr id="5" name="TextBox 4">
            <a:extLst>
              <a:ext uri="{FF2B5EF4-FFF2-40B4-BE49-F238E27FC236}">
                <a16:creationId xmlns:a16="http://schemas.microsoft.com/office/drawing/2014/main" id="{BA33D59E-B212-DFAB-E3FA-606BC033E5B3}"/>
              </a:ext>
            </a:extLst>
          </p:cNvPr>
          <p:cNvSpPr txBox="1"/>
          <p:nvPr/>
        </p:nvSpPr>
        <p:spPr>
          <a:xfrm>
            <a:off x="990600" y="4445703"/>
            <a:ext cx="7826829" cy="1384995"/>
          </a:xfrm>
          <a:prstGeom prst="rect">
            <a:avLst/>
          </a:prstGeom>
          <a:noFill/>
        </p:spPr>
        <p:txBody>
          <a:bodyPr wrap="square" rtlCol="0">
            <a:spAutoFit/>
          </a:bodyPr>
          <a:lstStyle/>
          <a:p>
            <a:pPr marL="457200" indent="-457200" algn="just">
              <a:buClr>
                <a:srgbClr val="C00000"/>
              </a:buClr>
              <a:buFont typeface="Wingdings" panose="05000000000000000000" pitchFamily="2" charset="2"/>
              <a:buChar char="v"/>
            </a:pPr>
            <a:r>
              <a:rPr lang="en-US" sz="2800">
                <a:latin typeface="Arial" panose="020B0604020202020204" pitchFamily="34" charset="0"/>
                <a:cs typeface="Arial" panose="020B0604020202020204" pitchFamily="34" charset="0"/>
              </a:rPr>
              <a:t>Một thanh chịu xoắn thuần tuý khi trên mặt cắt ngang của thanh chỉ tồn tại duy nhất một thành phần nội lực: </a:t>
            </a:r>
            <a:r>
              <a:rPr lang="en-US" sz="2800" i="1">
                <a:solidFill>
                  <a:srgbClr val="FF0000"/>
                </a:solidFill>
                <a:latin typeface="Arial" panose="020B0604020202020204" pitchFamily="34" charset="0"/>
                <a:cs typeface="Arial" panose="020B0604020202020204" pitchFamily="34" charset="0"/>
              </a:rPr>
              <a:t>M</a:t>
            </a:r>
            <a:r>
              <a:rPr lang="en-US" sz="2800" i="1" baseline="-25000">
                <a:solidFill>
                  <a:srgbClr val="FF0000"/>
                </a:solidFill>
                <a:latin typeface="Arial" panose="020B0604020202020204" pitchFamily="34" charset="0"/>
                <a:cs typeface="Arial" panose="020B0604020202020204" pitchFamily="34" charset="0"/>
              </a:rPr>
              <a:t>z</a:t>
            </a:r>
          </a:p>
        </p:txBody>
      </p:sp>
      <p:pic>
        <p:nvPicPr>
          <p:cNvPr id="11" name="Picture 10">
            <a:extLst>
              <a:ext uri="{FF2B5EF4-FFF2-40B4-BE49-F238E27FC236}">
                <a16:creationId xmlns:a16="http://schemas.microsoft.com/office/drawing/2014/main" id="{EF04140B-8A23-2787-998D-F3CE34F420D0}"/>
              </a:ext>
            </a:extLst>
          </p:cNvPr>
          <p:cNvPicPr>
            <a:picLocks noChangeAspect="1"/>
          </p:cNvPicPr>
          <p:nvPr/>
        </p:nvPicPr>
        <p:blipFill>
          <a:blip r:embed="rId3"/>
          <a:stretch>
            <a:fillRect/>
          </a:stretch>
        </p:blipFill>
        <p:spPr>
          <a:xfrm>
            <a:off x="990600" y="1729319"/>
            <a:ext cx="3124471" cy="1767993"/>
          </a:xfrm>
          <a:prstGeom prst="rect">
            <a:avLst/>
          </a:prstGeom>
        </p:spPr>
      </p:pic>
      <p:pic>
        <p:nvPicPr>
          <p:cNvPr id="16" name="Picture 15">
            <a:extLst>
              <a:ext uri="{FF2B5EF4-FFF2-40B4-BE49-F238E27FC236}">
                <a16:creationId xmlns:a16="http://schemas.microsoft.com/office/drawing/2014/main" id="{D228F681-2F54-DDCC-0523-4D1B24D20E33}"/>
              </a:ext>
            </a:extLst>
          </p:cNvPr>
          <p:cNvPicPr>
            <a:picLocks noChangeAspect="1"/>
          </p:cNvPicPr>
          <p:nvPr/>
        </p:nvPicPr>
        <p:blipFill>
          <a:blip r:embed="rId4"/>
          <a:stretch>
            <a:fillRect/>
          </a:stretch>
        </p:blipFill>
        <p:spPr>
          <a:xfrm>
            <a:off x="990600" y="3092385"/>
            <a:ext cx="1943268" cy="1150720"/>
          </a:xfrm>
          <a:prstGeom prst="rect">
            <a:avLst/>
          </a:prstGeom>
        </p:spPr>
      </p:pic>
      <p:sp>
        <p:nvSpPr>
          <p:cNvPr id="18" name="TextBox 17">
            <a:extLst>
              <a:ext uri="{FF2B5EF4-FFF2-40B4-BE49-F238E27FC236}">
                <a16:creationId xmlns:a16="http://schemas.microsoft.com/office/drawing/2014/main" id="{28167B56-B985-34F4-D02F-837C1A87E54F}"/>
              </a:ext>
            </a:extLst>
          </p:cNvPr>
          <p:cNvSpPr txBox="1"/>
          <p:nvPr/>
        </p:nvSpPr>
        <p:spPr>
          <a:xfrm>
            <a:off x="4165569" y="1172770"/>
            <a:ext cx="4483358" cy="1815882"/>
          </a:xfrm>
          <a:prstGeom prst="rect">
            <a:avLst/>
          </a:prstGeom>
          <a:noFill/>
        </p:spPr>
        <p:txBody>
          <a:bodyPr wrap="square">
            <a:spAutoFit/>
          </a:bodyPr>
          <a:lstStyle/>
          <a:p>
            <a:pPr marL="457200" indent="-457200" algn="just">
              <a:buClr>
                <a:srgbClr val="C00000"/>
              </a:buClr>
              <a:buFont typeface="Wingdings" panose="05000000000000000000" pitchFamily="2" charset="2"/>
              <a:buChar char="v"/>
            </a:pPr>
            <a:r>
              <a:rPr lang="en-US" sz="2800">
                <a:latin typeface="Arial" panose="020B0604020202020204" pitchFamily="34" charset="0"/>
                <a:cs typeface="Arial" panose="020B0604020202020204" pitchFamily="34" charset="0"/>
              </a:rPr>
              <a:t>Thanh chỉ chịu tác dụng của ngẫu lực tập trung hay ngẫu lực phân bố quay quanh trục thanh</a:t>
            </a:r>
          </a:p>
        </p:txBody>
      </p:sp>
    </p:spTree>
    <p:extLst>
      <p:ext uri="{BB962C8B-B14F-4D97-AF65-F5344CB8AC3E}">
        <p14:creationId xmlns:p14="http://schemas.microsoft.com/office/powerpoint/2010/main" val="326407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Alternate Process 1">
            <a:extLst>
              <a:ext uri="{FF2B5EF4-FFF2-40B4-BE49-F238E27FC236}">
                <a16:creationId xmlns:a16="http://schemas.microsoft.com/office/drawing/2014/main" id="{C136EF0A-F0A5-97A3-DDA5-84384996D4B3}"/>
              </a:ext>
            </a:extLst>
          </p:cNvPr>
          <p:cNvSpPr/>
          <p:nvPr/>
        </p:nvSpPr>
        <p:spPr bwMode="auto">
          <a:xfrm>
            <a:off x="1591633" y="1086287"/>
            <a:ext cx="4505903" cy="578882"/>
          </a:xfrm>
          <a:prstGeom prst="flowChartAlternateProcess">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R="0" algn="l" defTabSz="914400" rtl="0" eaLnBrk="1" fontAlgn="base" latinLnBrk="0" hangingPunct="1">
              <a:lnSpc>
                <a:spcPct val="100000"/>
              </a:lnSpc>
              <a:spcBef>
                <a:spcPct val="50000"/>
              </a:spcBef>
              <a:spcAft>
                <a:spcPct val="0"/>
              </a:spcAft>
              <a:buClrTx/>
              <a:buSzTx/>
              <a:tabLst/>
            </a:pPr>
            <a:r>
              <a:rPr lang="en-US" sz="2800">
                <a:latin typeface="Arial" panose="020B0604020202020204" pitchFamily="34" charset="0"/>
                <a:cs typeface="Arial" panose="020B0604020202020204" pitchFamily="34" charset="0"/>
              </a:rPr>
              <a:t>Nội lực trên mặt cắt ngang</a:t>
            </a:r>
            <a:endParaRPr kumimoji="0" 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 March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grpSp>
        <p:nvGrpSpPr>
          <p:cNvPr id="15" name="Group 14">
            <a:extLst>
              <a:ext uri="{FF2B5EF4-FFF2-40B4-BE49-F238E27FC236}">
                <a16:creationId xmlns:a16="http://schemas.microsoft.com/office/drawing/2014/main" id="{16794B48-8AE6-BA81-907E-5BEE39169A0B}"/>
              </a:ext>
            </a:extLst>
          </p:cNvPr>
          <p:cNvGrpSpPr/>
          <p:nvPr/>
        </p:nvGrpSpPr>
        <p:grpSpPr>
          <a:xfrm>
            <a:off x="1119187" y="1072141"/>
            <a:ext cx="535155" cy="549301"/>
            <a:chOff x="1744824" y="1853297"/>
            <a:chExt cx="485192" cy="498017"/>
          </a:xfrm>
        </p:grpSpPr>
        <p:sp>
          <p:nvSpPr>
            <p:cNvPr id="13" name="Oval 12">
              <a:extLst>
                <a:ext uri="{FF2B5EF4-FFF2-40B4-BE49-F238E27FC236}">
                  <a16:creationId xmlns:a16="http://schemas.microsoft.com/office/drawing/2014/main" id="{F6294C3F-4A75-4723-AAF5-7B4BD6C0489A}"/>
                </a:ext>
              </a:extLst>
            </p:cNvPr>
            <p:cNvSpPr/>
            <p:nvPr/>
          </p:nvSpPr>
          <p:spPr bwMode="auto">
            <a:xfrm>
              <a:off x="1744824" y="1866122"/>
              <a:ext cx="485192" cy="485192"/>
            </a:xfrm>
            <a:prstGeom prst="ellipse">
              <a:avLst/>
            </a:prstGeom>
            <a:noFill/>
            <a:ln w="571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14" name="TextBox 13">
              <a:extLst>
                <a:ext uri="{FF2B5EF4-FFF2-40B4-BE49-F238E27FC236}">
                  <a16:creationId xmlns:a16="http://schemas.microsoft.com/office/drawing/2014/main" id="{33E1AFA4-61B5-149A-941F-BB3C1F2A38C8}"/>
                </a:ext>
              </a:extLst>
            </p:cNvPr>
            <p:cNvSpPr txBox="1"/>
            <p:nvPr/>
          </p:nvSpPr>
          <p:spPr>
            <a:xfrm>
              <a:off x="1790607" y="1853297"/>
              <a:ext cx="382554" cy="474371"/>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2</a:t>
              </a:r>
            </a:p>
          </p:txBody>
        </p:sp>
      </p:grpSp>
      <p:sp>
        <p:nvSpPr>
          <p:cNvPr id="3" name="TextBox 2">
            <a:extLst>
              <a:ext uri="{FF2B5EF4-FFF2-40B4-BE49-F238E27FC236}">
                <a16:creationId xmlns:a16="http://schemas.microsoft.com/office/drawing/2014/main" id="{56081E1D-9DDE-172A-BAE1-14E1A68AE338}"/>
              </a:ext>
            </a:extLst>
          </p:cNvPr>
          <p:cNvSpPr txBox="1"/>
          <p:nvPr/>
        </p:nvSpPr>
        <p:spPr>
          <a:xfrm>
            <a:off x="1027923" y="1679315"/>
            <a:ext cx="7698242" cy="954107"/>
          </a:xfrm>
          <a:prstGeom prst="rect">
            <a:avLst/>
          </a:prstGeom>
          <a:noFill/>
        </p:spPr>
        <p:txBody>
          <a:bodyPr wrap="square" rtlCol="0">
            <a:spAutoFit/>
          </a:bodyPr>
          <a:lstStyle/>
          <a:p>
            <a:pPr algn="ctr"/>
            <a:r>
              <a:rPr lang="en-US" sz="2800">
                <a:latin typeface="Arial" panose="020B0604020202020204" pitchFamily="34" charset="0"/>
                <a:cs typeface="Arial" panose="020B0604020202020204" pitchFamily="34" charset="0"/>
              </a:rPr>
              <a:t>Phương pháp mặt cắt xác định mô men xoắn. Quy ước dấu </a:t>
            </a:r>
            <a:r>
              <a:rPr lang="en-US" sz="2800" i="1">
                <a:solidFill>
                  <a:srgbClr val="FF0000"/>
                </a:solidFill>
                <a:latin typeface="Arial" panose="020B0604020202020204" pitchFamily="34" charset="0"/>
                <a:cs typeface="Arial" panose="020B0604020202020204" pitchFamily="34" charset="0"/>
              </a:rPr>
              <a:t>M</a:t>
            </a:r>
            <a:r>
              <a:rPr lang="en-US" sz="2800" i="1" baseline="-25000">
                <a:solidFill>
                  <a:srgbClr val="FF0000"/>
                </a:solidFill>
                <a:latin typeface="Arial" panose="020B0604020202020204" pitchFamily="34" charset="0"/>
                <a:cs typeface="Arial" panose="020B0604020202020204" pitchFamily="34" charset="0"/>
              </a:rPr>
              <a:t>z</a:t>
            </a:r>
          </a:p>
        </p:txBody>
      </p:sp>
      <p:pic>
        <p:nvPicPr>
          <p:cNvPr id="6" name="Picture 5">
            <a:extLst>
              <a:ext uri="{FF2B5EF4-FFF2-40B4-BE49-F238E27FC236}">
                <a16:creationId xmlns:a16="http://schemas.microsoft.com/office/drawing/2014/main" id="{1A5B7D83-765B-160F-0159-9400E5106923}"/>
              </a:ext>
            </a:extLst>
          </p:cNvPr>
          <p:cNvPicPr>
            <a:picLocks noChangeAspect="1"/>
          </p:cNvPicPr>
          <p:nvPr/>
        </p:nvPicPr>
        <p:blipFill>
          <a:blip r:embed="rId3"/>
          <a:stretch>
            <a:fillRect/>
          </a:stretch>
        </p:blipFill>
        <p:spPr>
          <a:xfrm>
            <a:off x="3219333" y="2715663"/>
            <a:ext cx="2705334" cy="1219306"/>
          </a:xfrm>
          <a:prstGeom prst="rect">
            <a:avLst/>
          </a:prstGeom>
        </p:spPr>
      </p:pic>
      <p:pic>
        <p:nvPicPr>
          <p:cNvPr id="8" name="Picture 7">
            <a:extLst>
              <a:ext uri="{FF2B5EF4-FFF2-40B4-BE49-F238E27FC236}">
                <a16:creationId xmlns:a16="http://schemas.microsoft.com/office/drawing/2014/main" id="{7737BEBA-CC1C-586B-6526-1AEBC138D0EA}"/>
              </a:ext>
            </a:extLst>
          </p:cNvPr>
          <p:cNvPicPr>
            <a:picLocks noChangeAspect="1"/>
          </p:cNvPicPr>
          <p:nvPr/>
        </p:nvPicPr>
        <p:blipFill>
          <a:blip r:embed="rId4"/>
          <a:stretch>
            <a:fillRect/>
          </a:stretch>
        </p:blipFill>
        <p:spPr>
          <a:xfrm>
            <a:off x="4480770" y="3721590"/>
            <a:ext cx="396274" cy="426757"/>
          </a:xfrm>
          <a:prstGeom prst="rect">
            <a:avLst/>
          </a:prstGeom>
        </p:spPr>
      </p:pic>
      <p:pic>
        <p:nvPicPr>
          <p:cNvPr id="10" name="Picture 9">
            <a:extLst>
              <a:ext uri="{FF2B5EF4-FFF2-40B4-BE49-F238E27FC236}">
                <a16:creationId xmlns:a16="http://schemas.microsoft.com/office/drawing/2014/main" id="{187433CB-D3D1-011A-81EE-B7229015BC4E}"/>
              </a:ext>
            </a:extLst>
          </p:cNvPr>
          <p:cNvPicPr>
            <a:picLocks noChangeAspect="1"/>
          </p:cNvPicPr>
          <p:nvPr/>
        </p:nvPicPr>
        <p:blipFill>
          <a:blip r:embed="rId5"/>
          <a:stretch>
            <a:fillRect/>
          </a:stretch>
        </p:blipFill>
        <p:spPr>
          <a:xfrm>
            <a:off x="1226446" y="3695414"/>
            <a:ext cx="2667231" cy="1821338"/>
          </a:xfrm>
          <a:prstGeom prst="rect">
            <a:avLst/>
          </a:prstGeom>
        </p:spPr>
      </p:pic>
      <p:pic>
        <p:nvPicPr>
          <p:cNvPr id="17" name="Picture 16">
            <a:extLst>
              <a:ext uri="{FF2B5EF4-FFF2-40B4-BE49-F238E27FC236}">
                <a16:creationId xmlns:a16="http://schemas.microsoft.com/office/drawing/2014/main" id="{B25962EA-591C-9026-A086-7473E3F83A69}"/>
              </a:ext>
            </a:extLst>
          </p:cNvPr>
          <p:cNvPicPr>
            <a:picLocks noChangeAspect="1"/>
          </p:cNvPicPr>
          <p:nvPr/>
        </p:nvPicPr>
        <p:blipFill>
          <a:blip r:embed="rId6"/>
          <a:stretch>
            <a:fillRect/>
          </a:stretch>
        </p:blipFill>
        <p:spPr>
          <a:xfrm>
            <a:off x="5934368" y="3721590"/>
            <a:ext cx="2453853" cy="1646063"/>
          </a:xfrm>
          <a:prstGeom prst="rect">
            <a:avLst/>
          </a:prstGeom>
        </p:spPr>
      </p:pic>
      <p:graphicFrame>
        <p:nvGraphicFramePr>
          <p:cNvPr id="19" name="Object 18">
            <a:extLst>
              <a:ext uri="{FF2B5EF4-FFF2-40B4-BE49-F238E27FC236}">
                <a16:creationId xmlns:a16="http://schemas.microsoft.com/office/drawing/2014/main" id="{ED55E9E9-E518-0717-4958-40CA5C807EEF}"/>
              </a:ext>
            </a:extLst>
          </p:cNvPr>
          <p:cNvGraphicFramePr>
            <a:graphicFrameLocks noChangeAspect="1"/>
          </p:cNvGraphicFramePr>
          <p:nvPr>
            <p:extLst>
              <p:ext uri="{D42A27DB-BD31-4B8C-83A1-F6EECF244321}">
                <p14:modId xmlns:p14="http://schemas.microsoft.com/office/powerpoint/2010/main" val="2366801502"/>
              </p:ext>
            </p:extLst>
          </p:nvPr>
        </p:nvGraphicFramePr>
        <p:xfrm>
          <a:off x="3810771" y="5458151"/>
          <a:ext cx="1736271" cy="504079"/>
        </p:xfrm>
        <a:graphic>
          <a:graphicData uri="http://schemas.openxmlformats.org/presentationml/2006/ole">
            <mc:AlternateContent xmlns:mc="http://schemas.openxmlformats.org/markup-compatibility/2006">
              <mc:Choice xmlns:v="urn:schemas-microsoft-com:vml" Requires="v">
                <p:oleObj name="Equation" r:id="rId7" imgW="787320" imgH="228600" progId="Equation.DSMT4">
                  <p:embed/>
                </p:oleObj>
              </mc:Choice>
              <mc:Fallback>
                <p:oleObj name="Equation" r:id="rId7" imgW="787320" imgH="228600" progId="Equation.DSMT4">
                  <p:embed/>
                  <p:pic>
                    <p:nvPicPr>
                      <p:cNvPr id="0" name=""/>
                      <p:cNvPicPr/>
                      <p:nvPr/>
                    </p:nvPicPr>
                    <p:blipFill>
                      <a:blip r:embed="rId8"/>
                      <a:stretch>
                        <a:fillRect/>
                      </a:stretch>
                    </p:blipFill>
                    <p:spPr>
                      <a:xfrm>
                        <a:off x="3810771" y="5458151"/>
                        <a:ext cx="1736271" cy="504079"/>
                      </a:xfrm>
                      <a:prstGeom prst="rect">
                        <a:avLst/>
                      </a:prstGeom>
                    </p:spPr>
                  </p:pic>
                </p:oleObj>
              </mc:Fallback>
            </mc:AlternateContent>
          </a:graphicData>
        </a:graphic>
      </p:graphicFrame>
    </p:spTree>
    <p:extLst>
      <p:ext uri="{BB962C8B-B14F-4D97-AF65-F5344CB8AC3E}">
        <p14:creationId xmlns:p14="http://schemas.microsoft.com/office/powerpoint/2010/main" val="268388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1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up)">
                                      <p:cBhvr>
                                        <p:cTn id="22" dur="10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Alternate Process 1">
            <a:extLst>
              <a:ext uri="{FF2B5EF4-FFF2-40B4-BE49-F238E27FC236}">
                <a16:creationId xmlns:a16="http://schemas.microsoft.com/office/drawing/2014/main" id="{C136EF0A-F0A5-97A3-DDA5-84384996D4B3}"/>
              </a:ext>
            </a:extLst>
          </p:cNvPr>
          <p:cNvSpPr/>
          <p:nvPr/>
        </p:nvSpPr>
        <p:spPr bwMode="auto">
          <a:xfrm>
            <a:off x="1591633" y="1086287"/>
            <a:ext cx="4505903" cy="578882"/>
          </a:xfrm>
          <a:prstGeom prst="flowChartAlternateProcess">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R="0" algn="l" defTabSz="914400" rtl="0" eaLnBrk="1" fontAlgn="base" latinLnBrk="0" hangingPunct="1">
              <a:lnSpc>
                <a:spcPct val="100000"/>
              </a:lnSpc>
              <a:spcBef>
                <a:spcPct val="50000"/>
              </a:spcBef>
              <a:spcAft>
                <a:spcPct val="0"/>
              </a:spcAft>
              <a:buClrTx/>
              <a:buSzTx/>
              <a:tabLst/>
            </a:pPr>
            <a:r>
              <a:rPr lang="en-US" sz="2800">
                <a:latin typeface="Arial" panose="020B0604020202020204" pitchFamily="34" charset="0"/>
                <a:cs typeface="Arial" panose="020B0604020202020204" pitchFamily="34" charset="0"/>
              </a:rPr>
              <a:t>Nội lực trên mặt cắt ngang</a:t>
            </a:r>
            <a:endParaRPr kumimoji="0" 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 March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grpSp>
        <p:nvGrpSpPr>
          <p:cNvPr id="15" name="Group 14">
            <a:extLst>
              <a:ext uri="{FF2B5EF4-FFF2-40B4-BE49-F238E27FC236}">
                <a16:creationId xmlns:a16="http://schemas.microsoft.com/office/drawing/2014/main" id="{16794B48-8AE6-BA81-907E-5BEE39169A0B}"/>
              </a:ext>
            </a:extLst>
          </p:cNvPr>
          <p:cNvGrpSpPr/>
          <p:nvPr/>
        </p:nvGrpSpPr>
        <p:grpSpPr>
          <a:xfrm>
            <a:off x="1119187" y="1072141"/>
            <a:ext cx="535155" cy="549301"/>
            <a:chOff x="1744824" y="1853297"/>
            <a:chExt cx="485192" cy="498017"/>
          </a:xfrm>
        </p:grpSpPr>
        <p:sp>
          <p:nvSpPr>
            <p:cNvPr id="13" name="Oval 12">
              <a:extLst>
                <a:ext uri="{FF2B5EF4-FFF2-40B4-BE49-F238E27FC236}">
                  <a16:creationId xmlns:a16="http://schemas.microsoft.com/office/drawing/2014/main" id="{F6294C3F-4A75-4723-AAF5-7B4BD6C0489A}"/>
                </a:ext>
              </a:extLst>
            </p:cNvPr>
            <p:cNvSpPr/>
            <p:nvPr/>
          </p:nvSpPr>
          <p:spPr bwMode="auto">
            <a:xfrm>
              <a:off x="1744824" y="1866122"/>
              <a:ext cx="485192" cy="485192"/>
            </a:xfrm>
            <a:prstGeom prst="ellipse">
              <a:avLst/>
            </a:prstGeom>
            <a:noFill/>
            <a:ln w="571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14" name="TextBox 13">
              <a:extLst>
                <a:ext uri="{FF2B5EF4-FFF2-40B4-BE49-F238E27FC236}">
                  <a16:creationId xmlns:a16="http://schemas.microsoft.com/office/drawing/2014/main" id="{33E1AFA4-61B5-149A-941F-BB3C1F2A38C8}"/>
                </a:ext>
              </a:extLst>
            </p:cNvPr>
            <p:cNvSpPr txBox="1"/>
            <p:nvPr/>
          </p:nvSpPr>
          <p:spPr>
            <a:xfrm>
              <a:off x="1790607" y="1853297"/>
              <a:ext cx="382554" cy="474371"/>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2</a:t>
              </a:r>
            </a:p>
          </p:txBody>
        </p:sp>
      </p:grpSp>
      <p:pic>
        <p:nvPicPr>
          <p:cNvPr id="9" name="Picture 8">
            <a:extLst>
              <a:ext uri="{FF2B5EF4-FFF2-40B4-BE49-F238E27FC236}">
                <a16:creationId xmlns:a16="http://schemas.microsoft.com/office/drawing/2014/main" id="{F45728DB-C4C1-A5B0-5B7A-A0D9458B3818}"/>
              </a:ext>
            </a:extLst>
          </p:cNvPr>
          <p:cNvPicPr>
            <a:picLocks noChangeAspect="1"/>
          </p:cNvPicPr>
          <p:nvPr/>
        </p:nvPicPr>
        <p:blipFill>
          <a:blip r:embed="rId3"/>
          <a:stretch>
            <a:fillRect/>
          </a:stretch>
        </p:blipFill>
        <p:spPr>
          <a:xfrm>
            <a:off x="1407914" y="1910777"/>
            <a:ext cx="4465707" cy="2545301"/>
          </a:xfrm>
          <a:prstGeom prst="rect">
            <a:avLst/>
          </a:prstGeom>
        </p:spPr>
      </p:pic>
    </p:spTree>
    <p:extLst>
      <p:ext uri="{BB962C8B-B14F-4D97-AF65-F5344CB8AC3E}">
        <p14:creationId xmlns:p14="http://schemas.microsoft.com/office/powerpoint/2010/main" val="1144501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Alternate Process 1">
            <a:extLst>
              <a:ext uri="{FF2B5EF4-FFF2-40B4-BE49-F238E27FC236}">
                <a16:creationId xmlns:a16="http://schemas.microsoft.com/office/drawing/2014/main" id="{C136EF0A-F0A5-97A3-DDA5-84384996D4B3}"/>
              </a:ext>
            </a:extLst>
          </p:cNvPr>
          <p:cNvSpPr/>
          <p:nvPr/>
        </p:nvSpPr>
        <p:spPr bwMode="auto">
          <a:xfrm>
            <a:off x="1591633" y="1086287"/>
            <a:ext cx="4505903" cy="578882"/>
          </a:xfrm>
          <a:prstGeom prst="flowChartAlternateProcess">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R="0" algn="l" defTabSz="914400" rtl="0" eaLnBrk="1" fontAlgn="base" latinLnBrk="0" hangingPunct="1">
              <a:lnSpc>
                <a:spcPct val="100000"/>
              </a:lnSpc>
              <a:spcBef>
                <a:spcPct val="50000"/>
              </a:spcBef>
              <a:spcAft>
                <a:spcPct val="0"/>
              </a:spcAft>
              <a:buClrTx/>
              <a:buSzTx/>
              <a:tabLst/>
            </a:pPr>
            <a:r>
              <a:rPr lang="en-US" sz="2800">
                <a:latin typeface="Arial" panose="020B0604020202020204" pitchFamily="34" charset="0"/>
                <a:cs typeface="Arial" panose="020B0604020202020204" pitchFamily="34" charset="0"/>
              </a:rPr>
              <a:t>Nội lực trên mặt cắt ngang</a:t>
            </a:r>
            <a:endParaRPr kumimoji="0" 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 March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grpSp>
        <p:nvGrpSpPr>
          <p:cNvPr id="15" name="Group 14">
            <a:extLst>
              <a:ext uri="{FF2B5EF4-FFF2-40B4-BE49-F238E27FC236}">
                <a16:creationId xmlns:a16="http://schemas.microsoft.com/office/drawing/2014/main" id="{16794B48-8AE6-BA81-907E-5BEE39169A0B}"/>
              </a:ext>
            </a:extLst>
          </p:cNvPr>
          <p:cNvGrpSpPr/>
          <p:nvPr/>
        </p:nvGrpSpPr>
        <p:grpSpPr>
          <a:xfrm>
            <a:off x="1119187" y="1072141"/>
            <a:ext cx="535155" cy="549301"/>
            <a:chOff x="1744824" y="1853297"/>
            <a:chExt cx="485192" cy="498017"/>
          </a:xfrm>
        </p:grpSpPr>
        <p:sp>
          <p:nvSpPr>
            <p:cNvPr id="13" name="Oval 12">
              <a:extLst>
                <a:ext uri="{FF2B5EF4-FFF2-40B4-BE49-F238E27FC236}">
                  <a16:creationId xmlns:a16="http://schemas.microsoft.com/office/drawing/2014/main" id="{F6294C3F-4A75-4723-AAF5-7B4BD6C0489A}"/>
                </a:ext>
              </a:extLst>
            </p:cNvPr>
            <p:cNvSpPr/>
            <p:nvPr/>
          </p:nvSpPr>
          <p:spPr bwMode="auto">
            <a:xfrm>
              <a:off x="1744824" y="1866122"/>
              <a:ext cx="485192" cy="485192"/>
            </a:xfrm>
            <a:prstGeom prst="ellipse">
              <a:avLst/>
            </a:prstGeom>
            <a:noFill/>
            <a:ln w="571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14" name="TextBox 13">
              <a:extLst>
                <a:ext uri="{FF2B5EF4-FFF2-40B4-BE49-F238E27FC236}">
                  <a16:creationId xmlns:a16="http://schemas.microsoft.com/office/drawing/2014/main" id="{33E1AFA4-61B5-149A-941F-BB3C1F2A38C8}"/>
                </a:ext>
              </a:extLst>
            </p:cNvPr>
            <p:cNvSpPr txBox="1"/>
            <p:nvPr/>
          </p:nvSpPr>
          <p:spPr>
            <a:xfrm>
              <a:off x="1790607" y="1853297"/>
              <a:ext cx="382554" cy="474371"/>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2</a:t>
              </a:r>
            </a:p>
          </p:txBody>
        </p:sp>
      </p:grpSp>
      <p:sp>
        <p:nvSpPr>
          <p:cNvPr id="3" name="Oval 2">
            <a:hlinkClick r:id="rId3" action="ppaction://hlinksldjump"/>
            <a:extLst>
              <a:ext uri="{FF2B5EF4-FFF2-40B4-BE49-F238E27FC236}">
                <a16:creationId xmlns:a16="http://schemas.microsoft.com/office/drawing/2014/main" id="{419A180D-4995-FE04-4A5A-9E76AD64515F}"/>
              </a:ext>
            </a:extLst>
          </p:cNvPr>
          <p:cNvSpPr/>
          <p:nvPr/>
        </p:nvSpPr>
        <p:spPr bwMode="auto">
          <a:xfrm>
            <a:off x="981269" y="3293359"/>
            <a:ext cx="1698171" cy="649188"/>
          </a:xfrm>
          <a:prstGeom prst="ellipse">
            <a:avLst/>
          </a:prstGeom>
          <a:solidFill>
            <a:schemeClr val="bg1">
              <a:lumMod val="85000"/>
            </a:schemeClr>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R="0" algn="l" defTabSz="914400" rtl="0" eaLnBrk="1" fontAlgn="base" latinLnBrk="0" hangingPunct="1">
              <a:lnSpc>
                <a:spcPct val="100000"/>
              </a:lnSpc>
              <a:spcBef>
                <a:spcPct val="50000"/>
              </a:spcBef>
              <a:spcAft>
                <a:spcPct val="0"/>
              </a:spcAft>
              <a:buClrTx/>
              <a:buSzTx/>
              <a:tabLst/>
            </a:pPr>
            <a:r>
              <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rPr>
              <a:t>Nội lực</a:t>
            </a:r>
          </a:p>
        </p:txBody>
      </p:sp>
      <p:sp>
        <p:nvSpPr>
          <p:cNvPr id="4" name="Arrow: Up 3">
            <a:extLst>
              <a:ext uri="{FF2B5EF4-FFF2-40B4-BE49-F238E27FC236}">
                <a16:creationId xmlns:a16="http://schemas.microsoft.com/office/drawing/2014/main" id="{A83FCF35-7538-2DD9-CC56-D01DE0A680FE}"/>
              </a:ext>
            </a:extLst>
          </p:cNvPr>
          <p:cNvSpPr/>
          <p:nvPr/>
        </p:nvSpPr>
        <p:spPr bwMode="auto">
          <a:xfrm rot="3771266">
            <a:off x="2369826" y="2731125"/>
            <a:ext cx="222185" cy="682686"/>
          </a:xfrm>
          <a:prstGeom prst="upArrow">
            <a:avLst/>
          </a:prstGeom>
          <a:solidFill>
            <a:srgbClr val="0020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5" name="Arrow: Up 4">
            <a:extLst>
              <a:ext uri="{FF2B5EF4-FFF2-40B4-BE49-F238E27FC236}">
                <a16:creationId xmlns:a16="http://schemas.microsoft.com/office/drawing/2014/main" id="{81368C10-7F0B-9CAF-CFF3-808BC6845E5E}"/>
              </a:ext>
            </a:extLst>
          </p:cNvPr>
          <p:cNvSpPr/>
          <p:nvPr/>
        </p:nvSpPr>
        <p:spPr bwMode="auto">
          <a:xfrm rot="7442625">
            <a:off x="2385716" y="3824867"/>
            <a:ext cx="230281" cy="649195"/>
          </a:xfrm>
          <a:prstGeom prst="upArrow">
            <a:avLst/>
          </a:prstGeom>
          <a:solidFill>
            <a:srgbClr val="0020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6" name="Rectangle: Rounded Corners 5">
            <a:hlinkClick r:id="rId4" action="ppaction://hlinksldjump"/>
            <a:extLst>
              <a:ext uri="{FF2B5EF4-FFF2-40B4-BE49-F238E27FC236}">
                <a16:creationId xmlns:a16="http://schemas.microsoft.com/office/drawing/2014/main" id="{CE3B22FF-ACA1-DC08-4174-3BCC6178526B}"/>
              </a:ext>
            </a:extLst>
          </p:cNvPr>
          <p:cNvSpPr/>
          <p:nvPr/>
        </p:nvSpPr>
        <p:spPr bwMode="auto">
          <a:xfrm>
            <a:off x="2834280" y="2581255"/>
            <a:ext cx="1567543" cy="510778"/>
          </a:xfrm>
          <a:prstGeom prst="roundRect">
            <a:avLst/>
          </a:prstGeom>
          <a:solidFill>
            <a:schemeClr val="bg1">
              <a:lumMod val="75000"/>
            </a:schemeClr>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R="0" algn="l" defTabSz="914400" rtl="0" eaLnBrk="1" fontAlgn="base" latinLnBrk="0" hangingPunct="1">
              <a:lnSpc>
                <a:spcPct val="100000"/>
              </a:lnSpc>
              <a:spcBef>
                <a:spcPct val="50000"/>
              </a:spcBef>
              <a:spcAft>
                <a:spcPct val="0"/>
              </a:spcAft>
              <a:buClrTx/>
              <a:buSzTx/>
              <a:tabLst/>
            </a:pPr>
            <a:r>
              <a:rPr lang="en-US" sz="2400">
                <a:latin typeface="Arial" panose="020B0604020202020204" pitchFamily="34" charset="0"/>
                <a:cs typeface="Arial" panose="020B0604020202020204" pitchFamily="34" charset="0"/>
              </a:rPr>
              <a:t>Ứng suất</a:t>
            </a: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7" name="Rectangle: Rounded Corners 6">
            <a:hlinkClick r:id="rId4" action="ppaction://hlinksldjump"/>
            <a:extLst>
              <a:ext uri="{FF2B5EF4-FFF2-40B4-BE49-F238E27FC236}">
                <a16:creationId xmlns:a16="http://schemas.microsoft.com/office/drawing/2014/main" id="{31ED6CC1-435E-7F1B-E819-4916F5F65274}"/>
              </a:ext>
            </a:extLst>
          </p:cNvPr>
          <p:cNvSpPr/>
          <p:nvPr/>
        </p:nvSpPr>
        <p:spPr bwMode="auto">
          <a:xfrm>
            <a:off x="2834281" y="4053472"/>
            <a:ext cx="1635860" cy="510778"/>
          </a:xfrm>
          <a:prstGeom prst="roundRect">
            <a:avLst/>
          </a:prstGeom>
          <a:solidFill>
            <a:schemeClr val="bg1">
              <a:lumMod val="75000"/>
            </a:schemeClr>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R="0" algn="l" defTabSz="914400" rtl="0" eaLnBrk="1" fontAlgn="base" latinLnBrk="0" hangingPunct="1">
              <a:lnSpc>
                <a:spcPct val="100000"/>
              </a:lnSpc>
              <a:spcBef>
                <a:spcPct val="50000"/>
              </a:spcBef>
              <a:spcAft>
                <a:spcPct val="0"/>
              </a:spcAft>
              <a:buClrTx/>
              <a:buSzTx/>
              <a:tabLst/>
            </a:pPr>
            <a:r>
              <a:rPr lang="en-US" sz="2400">
                <a:latin typeface="Arial" panose="020B0604020202020204" pitchFamily="34" charset="0"/>
                <a:cs typeface="Arial" panose="020B0604020202020204" pitchFamily="34" charset="0"/>
              </a:rPr>
              <a:t>Biến dạng</a:t>
            </a: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8" name="Arrow: Right 7">
            <a:extLst>
              <a:ext uri="{FF2B5EF4-FFF2-40B4-BE49-F238E27FC236}">
                <a16:creationId xmlns:a16="http://schemas.microsoft.com/office/drawing/2014/main" id="{CEBF4AC3-B8C4-889D-5814-0F53E4DAC670}"/>
              </a:ext>
            </a:extLst>
          </p:cNvPr>
          <p:cNvSpPr/>
          <p:nvPr/>
        </p:nvSpPr>
        <p:spPr bwMode="auto">
          <a:xfrm rot="19708481">
            <a:off x="4421478" y="2210824"/>
            <a:ext cx="755780" cy="186612"/>
          </a:xfrm>
          <a:prstGeom prst="rightArrow">
            <a:avLst/>
          </a:prstGeom>
          <a:solidFill>
            <a:schemeClr val="accent5">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10" name="Arrow: Right 9">
            <a:extLst>
              <a:ext uri="{FF2B5EF4-FFF2-40B4-BE49-F238E27FC236}">
                <a16:creationId xmlns:a16="http://schemas.microsoft.com/office/drawing/2014/main" id="{3263E435-2A7E-33CA-EC17-3226B438A95A}"/>
              </a:ext>
            </a:extLst>
          </p:cNvPr>
          <p:cNvSpPr/>
          <p:nvPr/>
        </p:nvSpPr>
        <p:spPr bwMode="auto">
          <a:xfrm rot="814719">
            <a:off x="4491126" y="2922758"/>
            <a:ext cx="755780" cy="186612"/>
          </a:xfrm>
          <a:prstGeom prst="rightArrow">
            <a:avLst/>
          </a:prstGeom>
          <a:solidFill>
            <a:schemeClr val="accent5">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11" name="Arrow: Right 10">
            <a:extLst>
              <a:ext uri="{FF2B5EF4-FFF2-40B4-BE49-F238E27FC236}">
                <a16:creationId xmlns:a16="http://schemas.microsoft.com/office/drawing/2014/main" id="{B34286C3-1E2A-1949-FD4B-CEAC599A8DCB}"/>
              </a:ext>
            </a:extLst>
          </p:cNvPr>
          <p:cNvSpPr/>
          <p:nvPr/>
        </p:nvSpPr>
        <p:spPr bwMode="auto">
          <a:xfrm rot="19708481">
            <a:off x="4491126" y="3883557"/>
            <a:ext cx="755780" cy="186612"/>
          </a:xfrm>
          <a:prstGeom prst="rightArrow">
            <a:avLst/>
          </a:prstGeom>
          <a:solidFill>
            <a:schemeClr val="accent5">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12" name="Arrow: Right 11">
            <a:extLst>
              <a:ext uri="{FF2B5EF4-FFF2-40B4-BE49-F238E27FC236}">
                <a16:creationId xmlns:a16="http://schemas.microsoft.com/office/drawing/2014/main" id="{A58D0487-CF58-6604-53DC-1D8BEA5113EE}"/>
              </a:ext>
            </a:extLst>
          </p:cNvPr>
          <p:cNvSpPr/>
          <p:nvPr/>
        </p:nvSpPr>
        <p:spPr bwMode="auto">
          <a:xfrm rot="814719">
            <a:off x="4532786" y="4485518"/>
            <a:ext cx="755780" cy="186612"/>
          </a:xfrm>
          <a:prstGeom prst="rightArrow">
            <a:avLst/>
          </a:prstGeom>
          <a:solidFill>
            <a:schemeClr val="accent5">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grpSp>
        <p:nvGrpSpPr>
          <p:cNvPr id="18" name="Group 17">
            <a:extLst>
              <a:ext uri="{FF2B5EF4-FFF2-40B4-BE49-F238E27FC236}">
                <a16:creationId xmlns:a16="http://schemas.microsoft.com/office/drawing/2014/main" id="{E3EC076F-EA8D-4993-3A6C-FEFB7DC785E3}"/>
              </a:ext>
            </a:extLst>
          </p:cNvPr>
          <p:cNvGrpSpPr/>
          <p:nvPr/>
        </p:nvGrpSpPr>
        <p:grpSpPr>
          <a:xfrm>
            <a:off x="5258250" y="1811699"/>
            <a:ext cx="615821" cy="554250"/>
            <a:chOff x="6003922" y="1947340"/>
            <a:chExt cx="615821" cy="554250"/>
          </a:xfrm>
        </p:grpSpPr>
        <p:sp>
          <p:nvSpPr>
            <p:cNvPr id="16" name="Heptagon 15">
              <a:extLst>
                <a:ext uri="{FF2B5EF4-FFF2-40B4-BE49-F238E27FC236}">
                  <a16:creationId xmlns:a16="http://schemas.microsoft.com/office/drawing/2014/main" id="{005F4D57-B795-A6CC-AD17-D540BEFBBBD6}"/>
                </a:ext>
              </a:extLst>
            </p:cNvPr>
            <p:cNvSpPr/>
            <p:nvPr/>
          </p:nvSpPr>
          <p:spPr bwMode="auto">
            <a:xfrm>
              <a:off x="6003922" y="1947340"/>
              <a:ext cx="615821" cy="554250"/>
            </a:xfrm>
            <a:prstGeom prst="heptagon">
              <a:avLst/>
            </a:prstGeom>
            <a:solidFill>
              <a:srgbClr val="E09EA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graphicFrame>
          <p:nvGraphicFramePr>
            <p:cNvPr id="17" name="Object 16">
              <a:extLst>
                <a:ext uri="{FF2B5EF4-FFF2-40B4-BE49-F238E27FC236}">
                  <a16:creationId xmlns:a16="http://schemas.microsoft.com/office/drawing/2014/main" id="{6D2A55C7-C279-F7BF-C6CD-A9567B37B781}"/>
                </a:ext>
              </a:extLst>
            </p:cNvPr>
            <p:cNvGraphicFramePr>
              <a:graphicFrameLocks noChangeAspect="1"/>
            </p:cNvGraphicFramePr>
            <p:nvPr>
              <p:extLst>
                <p:ext uri="{D42A27DB-BD31-4B8C-83A1-F6EECF244321}">
                  <p14:modId xmlns:p14="http://schemas.microsoft.com/office/powerpoint/2010/main" val="2447806845"/>
                </p:ext>
              </p:extLst>
            </p:nvPr>
          </p:nvGraphicFramePr>
          <p:xfrm>
            <a:off x="6096968" y="2059402"/>
            <a:ext cx="429727" cy="393916"/>
          </p:xfrm>
          <a:graphic>
            <a:graphicData uri="http://schemas.openxmlformats.org/presentationml/2006/ole">
              <mc:AlternateContent xmlns:mc="http://schemas.openxmlformats.org/markup-compatibility/2006">
                <mc:Choice xmlns:v="urn:schemas-microsoft-com:vml" Requires="v">
                  <p:oleObj name="Equation" r:id="rId5" imgW="152280" imgH="139680" progId="Equation.DSMT4">
                    <p:embed/>
                  </p:oleObj>
                </mc:Choice>
                <mc:Fallback>
                  <p:oleObj name="Equation" r:id="rId5" imgW="152280" imgH="139680" progId="Equation.DSMT4">
                    <p:embed/>
                    <p:pic>
                      <p:nvPicPr>
                        <p:cNvPr id="0" name=""/>
                        <p:cNvPicPr/>
                        <p:nvPr/>
                      </p:nvPicPr>
                      <p:blipFill>
                        <a:blip r:embed="rId6"/>
                        <a:stretch>
                          <a:fillRect/>
                        </a:stretch>
                      </p:blipFill>
                      <p:spPr>
                        <a:xfrm>
                          <a:off x="6096968" y="2059402"/>
                          <a:ext cx="429727" cy="393916"/>
                        </a:xfrm>
                        <a:prstGeom prst="rect">
                          <a:avLst/>
                        </a:prstGeom>
                      </p:spPr>
                    </p:pic>
                  </p:oleObj>
                </mc:Fallback>
              </mc:AlternateContent>
            </a:graphicData>
          </a:graphic>
        </p:graphicFrame>
      </p:grpSp>
      <p:grpSp>
        <p:nvGrpSpPr>
          <p:cNvPr id="19" name="Group 18">
            <a:extLst>
              <a:ext uri="{FF2B5EF4-FFF2-40B4-BE49-F238E27FC236}">
                <a16:creationId xmlns:a16="http://schemas.microsoft.com/office/drawing/2014/main" id="{9F3A333A-06FB-5002-EB47-3141E0CEE5DF}"/>
              </a:ext>
            </a:extLst>
          </p:cNvPr>
          <p:cNvGrpSpPr/>
          <p:nvPr/>
        </p:nvGrpSpPr>
        <p:grpSpPr>
          <a:xfrm>
            <a:off x="5261597" y="2800912"/>
            <a:ext cx="615821" cy="554250"/>
            <a:chOff x="6003922" y="1947340"/>
            <a:chExt cx="615821" cy="554250"/>
          </a:xfrm>
        </p:grpSpPr>
        <p:sp>
          <p:nvSpPr>
            <p:cNvPr id="20" name="Heptagon 19">
              <a:extLst>
                <a:ext uri="{FF2B5EF4-FFF2-40B4-BE49-F238E27FC236}">
                  <a16:creationId xmlns:a16="http://schemas.microsoft.com/office/drawing/2014/main" id="{25E496F2-0507-D31A-7B6C-B38EE2F3B9E6}"/>
                </a:ext>
              </a:extLst>
            </p:cNvPr>
            <p:cNvSpPr/>
            <p:nvPr/>
          </p:nvSpPr>
          <p:spPr bwMode="auto">
            <a:xfrm>
              <a:off x="6003922" y="1947340"/>
              <a:ext cx="615821" cy="554250"/>
            </a:xfrm>
            <a:prstGeom prst="heptagon">
              <a:avLst/>
            </a:prstGeom>
            <a:solidFill>
              <a:srgbClr val="E09EA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graphicFrame>
          <p:nvGraphicFramePr>
            <p:cNvPr id="21" name="Object 20">
              <a:extLst>
                <a:ext uri="{FF2B5EF4-FFF2-40B4-BE49-F238E27FC236}">
                  <a16:creationId xmlns:a16="http://schemas.microsoft.com/office/drawing/2014/main" id="{7A7D12B9-D432-5A84-DEB5-059C1DD23340}"/>
                </a:ext>
              </a:extLst>
            </p:cNvPr>
            <p:cNvGraphicFramePr>
              <a:graphicFrameLocks noChangeAspect="1"/>
            </p:cNvGraphicFramePr>
            <p:nvPr>
              <p:extLst>
                <p:ext uri="{D42A27DB-BD31-4B8C-83A1-F6EECF244321}">
                  <p14:modId xmlns:p14="http://schemas.microsoft.com/office/powerpoint/2010/main" val="2978711373"/>
                </p:ext>
              </p:extLst>
            </p:nvPr>
          </p:nvGraphicFramePr>
          <p:xfrm>
            <a:off x="6132341" y="2058787"/>
            <a:ext cx="357187" cy="395288"/>
          </p:xfrm>
          <a:graphic>
            <a:graphicData uri="http://schemas.openxmlformats.org/presentationml/2006/ole">
              <mc:AlternateContent xmlns:mc="http://schemas.openxmlformats.org/markup-compatibility/2006">
                <mc:Choice xmlns:v="urn:schemas-microsoft-com:vml" Requires="v">
                  <p:oleObj name="Equation" r:id="rId7" imgW="126720" imgH="139680" progId="Equation.DSMT4">
                    <p:embed/>
                  </p:oleObj>
                </mc:Choice>
                <mc:Fallback>
                  <p:oleObj name="Equation" r:id="rId7" imgW="126720" imgH="139680" progId="Equation.DSMT4">
                    <p:embed/>
                    <p:pic>
                      <p:nvPicPr>
                        <p:cNvPr id="17" name="Object 16">
                          <a:extLst>
                            <a:ext uri="{FF2B5EF4-FFF2-40B4-BE49-F238E27FC236}">
                              <a16:creationId xmlns:a16="http://schemas.microsoft.com/office/drawing/2014/main" id="{6D2A55C7-C279-F7BF-C6CD-A9567B37B781}"/>
                            </a:ext>
                          </a:extLst>
                        </p:cNvPr>
                        <p:cNvPicPr/>
                        <p:nvPr/>
                      </p:nvPicPr>
                      <p:blipFill>
                        <a:blip r:embed="rId8"/>
                        <a:stretch>
                          <a:fillRect/>
                        </a:stretch>
                      </p:blipFill>
                      <p:spPr>
                        <a:xfrm>
                          <a:off x="6132341" y="2058787"/>
                          <a:ext cx="357187" cy="395288"/>
                        </a:xfrm>
                        <a:prstGeom prst="rect">
                          <a:avLst/>
                        </a:prstGeom>
                      </p:spPr>
                    </p:pic>
                  </p:oleObj>
                </mc:Fallback>
              </mc:AlternateContent>
            </a:graphicData>
          </a:graphic>
        </p:graphicFrame>
      </p:grpSp>
      <p:sp>
        <p:nvSpPr>
          <p:cNvPr id="22" name="TextBox 21">
            <a:extLst>
              <a:ext uri="{FF2B5EF4-FFF2-40B4-BE49-F238E27FC236}">
                <a16:creationId xmlns:a16="http://schemas.microsoft.com/office/drawing/2014/main" id="{45E9D741-8ADA-07C1-CB7B-F43AD71659BF}"/>
              </a:ext>
            </a:extLst>
          </p:cNvPr>
          <p:cNvSpPr txBox="1"/>
          <p:nvPr/>
        </p:nvSpPr>
        <p:spPr>
          <a:xfrm>
            <a:off x="6084336" y="1811699"/>
            <a:ext cx="1810139" cy="523220"/>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Kéo - nén</a:t>
            </a:r>
          </a:p>
        </p:txBody>
      </p:sp>
      <p:sp>
        <p:nvSpPr>
          <p:cNvPr id="23" name="TextBox 22">
            <a:extLst>
              <a:ext uri="{FF2B5EF4-FFF2-40B4-BE49-F238E27FC236}">
                <a16:creationId xmlns:a16="http://schemas.microsoft.com/office/drawing/2014/main" id="{35CD980A-B37E-E622-BF91-4E03D5BD198C}"/>
              </a:ext>
            </a:extLst>
          </p:cNvPr>
          <p:cNvSpPr txBox="1"/>
          <p:nvPr/>
        </p:nvSpPr>
        <p:spPr>
          <a:xfrm>
            <a:off x="6058260" y="2791051"/>
            <a:ext cx="2087656" cy="523220"/>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Cắt – trượt</a:t>
            </a:r>
          </a:p>
        </p:txBody>
      </p:sp>
      <p:sp>
        <p:nvSpPr>
          <p:cNvPr id="25" name="Cloud 24">
            <a:extLst>
              <a:ext uri="{FF2B5EF4-FFF2-40B4-BE49-F238E27FC236}">
                <a16:creationId xmlns:a16="http://schemas.microsoft.com/office/drawing/2014/main" id="{7D0C0566-E16C-C005-C402-6192331FCC22}"/>
              </a:ext>
            </a:extLst>
          </p:cNvPr>
          <p:cNvSpPr/>
          <p:nvPr/>
        </p:nvSpPr>
        <p:spPr bwMode="auto">
          <a:xfrm>
            <a:off x="5196245" y="3569661"/>
            <a:ext cx="1875454" cy="702766"/>
          </a:xfrm>
          <a:prstGeom prst="cloud">
            <a:avLst/>
          </a:prstGeom>
          <a:solidFill>
            <a:srgbClr val="E09EA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R="0" algn="l" defTabSz="914400" rtl="0" eaLnBrk="1" fontAlgn="base" latinLnBrk="0" hangingPunct="1">
              <a:lnSpc>
                <a:spcPct val="100000"/>
              </a:lnSpc>
              <a:spcBef>
                <a:spcPct val="50000"/>
              </a:spcBef>
              <a:spcAft>
                <a:spcPct val="0"/>
              </a:spcAft>
              <a:buClrTx/>
              <a:buSzTx/>
              <a:tabLst/>
            </a:pPr>
            <a:r>
              <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rPr>
              <a:t>BD dài</a:t>
            </a:r>
          </a:p>
        </p:txBody>
      </p:sp>
      <p:sp>
        <p:nvSpPr>
          <p:cNvPr id="26" name="Cloud 25">
            <a:extLst>
              <a:ext uri="{FF2B5EF4-FFF2-40B4-BE49-F238E27FC236}">
                <a16:creationId xmlns:a16="http://schemas.microsoft.com/office/drawing/2014/main" id="{4401E727-8BD7-D38B-4391-D0EDDD919D04}"/>
              </a:ext>
            </a:extLst>
          </p:cNvPr>
          <p:cNvSpPr/>
          <p:nvPr/>
        </p:nvSpPr>
        <p:spPr bwMode="auto">
          <a:xfrm>
            <a:off x="5303189" y="4345683"/>
            <a:ext cx="1875454" cy="702766"/>
          </a:xfrm>
          <a:prstGeom prst="cloud">
            <a:avLst/>
          </a:prstGeom>
          <a:solidFill>
            <a:srgbClr val="E09EA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R="0" algn="l" defTabSz="914400" rtl="0" eaLnBrk="1" fontAlgn="base" latinLnBrk="0" hangingPunct="1">
              <a:lnSpc>
                <a:spcPct val="100000"/>
              </a:lnSpc>
              <a:spcBef>
                <a:spcPct val="50000"/>
              </a:spcBef>
              <a:spcAft>
                <a:spcPct val="0"/>
              </a:spcAft>
              <a:buClrTx/>
              <a:buSzTx/>
              <a:tabLst/>
            </a:pPr>
            <a:r>
              <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rPr>
              <a:t>BD góc</a:t>
            </a:r>
          </a:p>
        </p:txBody>
      </p:sp>
      <p:sp>
        <p:nvSpPr>
          <p:cNvPr id="27" name="Arrow: Right 26">
            <a:extLst>
              <a:ext uri="{FF2B5EF4-FFF2-40B4-BE49-F238E27FC236}">
                <a16:creationId xmlns:a16="http://schemas.microsoft.com/office/drawing/2014/main" id="{CE43BE91-4849-1809-3612-B0C2171EF67C}"/>
              </a:ext>
            </a:extLst>
          </p:cNvPr>
          <p:cNvSpPr/>
          <p:nvPr/>
        </p:nvSpPr>
        <p:spPr bwMode="auto">
          <a:xfrm rot="19708481">
            <a:off x="7004362" y="3624801"/>
            <a:ext cx="543707" cy="166413"/>
          </a:xfrm>
          <a:prstGeom prst="rightArrow">
            <a:avLst/>
          </a:prstGeom>
          <a:solidFill>
            <a:schemeClr val="accent5">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28" name="Arrow: Right 27">
            <a:extLst>
              <a:ext uri="{FF2B5EF4-FFF2-40B4-BE49-F238E27FC236}">
                <a16:creationId xmlns:a16="http://schemas.microsoft.com/office/drawing/2014/main" id="{4F6FC71E-3FCD-C06C-C439-5793FFC308A5}"/>
              </a:ext>
            </a:extLst>
          </p:cNvPr>
          <p:cNvSpPr/>
          <p:nvPr/>
        </p:nvSpPr>
        <p:spPr bwMode="auto">
          <a:xfrm rot="814719">
            <a:off x="7018717" y="3933789"/>
            <a:ext cx="527831" cy="159273"/>
          </a:xfrm>
          <a:prstGeom prst="rightArrow">
            <a:avLst/>
          </a:prstGeom>
          <a:solidFill>
            <a:schemeClr val="accent5">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grpSp>
        <p:nvGrpSpPr>
          <p:cNvPr id="29" name="Group 28">
            <a:extLst>
              <a:ext uri="{FF2B5EF4-FFF2-40B4-BE49-F238E27FC236}">
                <a16:creationId xmlns:a16="http://schemas.microsoft.com/office/drawing/2014/main" id="{5B698EA0-CB23-348E-A2D0-A399C61B3B1B}"/>
              </a:ext>
            </a:extLst>
          </p:cNvPr>
          <p:cNvGrpSpPr/>
          <p:nvPr/>
        </p:nvGrpSpPr>
        <p:grpSpPr>
          <a:xfrm>
            <a:off x="7573963" y="3249828"/>
            <a:ext cx="642937" cy="554250"/>
            <a:chOff x="5991321" y="1947340"/>
            <a:chExt cx="642937" cy="554250"/>
          </a:xfrm>
        </p:grpSpPr>
        <p:sp>
          <p:nvSpPr>
            <p:cNvPr id="30" name="Heptagon 29">
              <a:extLst>
                <a:ext uri="{FF2B5EF4-FFF2-40B4-BE49-F238E27FC236}">
                  <a16:creationId xmlns:a16="http://schemas.microsoft.com/office/drawing/2014/main" id="{F2B21B5C-335F-EE63-E6D5-F90491CB8A01}"/>
                </a:ext>
              </a:extLst>
            </p:cNvPr>
            <p:cNvSpPr/>
            <p:nvPr/>
          </p:nvSpPr>
          <p:spPr bwMode="auto">
            <a:xfrm>
              <a:off x="6003922" y="1947340"/>
              <a:ext cx="615821" cy="554250"/>
            </a:xfrm>
            <a:prstGeom prst="heptagon">
              <a:avLst/>
            </a:prstGeom>
            <a:solidFill>
              <a:srgbClr val="E09EA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graphicFrame>
          <p:nvGraphicFramePr>
            <p:cNvPr id="31" name="Object 30">
              <a:extLst>
                <a:ext uri="{FF2B5EF4-FFF2-40B4-BE49-F238E27FC236}">
                  <a16:creationId xmlns:a16="http://schemas.microsoft.com/office/drawing/2014/main" id="{44C3347E-4873-8811-B4EF-A378489E09A3}"/>
                </a:ext>
              </a:extLst>
            </p:cNvPr>
            <p:cNvGraphicFramePr>
              <a:graphicFrameLocks noChangeAspect="1"/>
            </p:cNvGraphicFramePr>
            <p:nvPr>
              <p:extLst>
                <p:ext uri="{D42A27DB-BD31-4B8C-83A1-F6EECF244321}">
                  <p14:modId xmlns:p14="http://schemas.microsoft.com/office/powerpoint/2010/main" val="1876528172"/>
                </p:ext>
              </p:extLst>
            </p:nvPr>
          </p:nvGraphicFramePr>
          <p:xfrm>
            <a:off x="5991321" y="1950264"/>
            <a:ext cx="642937" cy="465138"/>
          </p:xfrm>
          <a:graphic>
            <a:graphicData uri="http://schemas.openxmlformats.org/presentationml/2006/ole">
              <mc:AlternateContent xmlns:mc="http://schemas.openxmlformats.org/markup-compatibility/2006">
                <mc:Choice xmlns:v="urn:schemas-microsoft-com:vml" Requires="v">
                  <p:oleObj name="Equation" r:id="rId9" imgW="228600" imgH="164880" progId="Equation.DSMT4">
                    <p:embed/>
                  </p:oleObj>
                </mc:Choice>
                <mc:Fallback>
                  <p:oleObj name="Equation" r:id="rId9" imgW="228600" imgH="164880" progId="Equation.DSMT4">
                    <p:embed/>
                    <p:pic>
                      <p:nvPicPr>
                        <p:cNvPr id="17" name="Object 16">
                          <a:extLst>
                            <a:ext uri="{FF2B5EF4-FFF2-40B4-BE49-F238E27FC236}">
                              <a16:creationId xmlns:a16="http://schemas.microsoft.com/office/drawing/2014/main" id="{6D2A55C7-C279-F7BF-C6CD-A9567B37B781}"/>
                            </a:ext>
                          </a:extLst>
                        </p:cNvPr>
                        <p:cNvPicPr/>
                        <p:nvPr/>
                      </p:nvPicPr>
                      <p:blipFill>
                        <a:blip r:embed="rId10"/>
                        <a:stretch>
                          <a:fillRect/>
                        </a:stretch>
                      </p:blipFill>
                      <p:spPr>
                        <a:xfrm>
                          <a:off x="5991321" y="1950264"/>
                          <a:ext cx="642937" cy="465138"/>
                        </a:xfrm>
                        <a:prstGeom prst="rect">
                          <a:avLst/>
                        </a:prstGeom>
                      </p:spPr>
                    </p:pic>
                  </p:oleObj>
                </mc:Fallback>
              </mc:AlternateContent>
            </a:graphicData>
          </a:graphic>
        </p:graphicFrame>
      </p:grpSp>
      <p:grpSp>
        <p:nvGrpSpPr>
          <p:cNvPr id="1024" name="Group 1023">
            <a:extLst>
              <a:ext uri="{FF2B5EF4-FFF2-40B4-BE49-F238E27FC236}">
                <a16:creationId xmlns:a16="http://schemas.microsoft.com/office/drawing/2014/main" id="{CD0C148F-E702-5A74-7C62-19E9D32AD484}"/>
              </a:ext>
            </a:extLst>
          </p:cNvPr>
          <p:cNvGrpSpPr/>
          <p:nvPr/>
        </p:nvGrpSpPr>
        <p:grpSpPr>
          <a:xfrm>
            <a:off x="7615073" y="3872340"/>
            <a:ext cx="615821" cy="554250"/>
            <a:chOff x="6003922" y="1947340"/>
            <a:chExt cx="615821" cy="554250"/>
          </a:xfrm>
        </p:grpSpPr>
        <p:sp>
          <p:nvSpPr>
            <p:cNvPr id="1025" name="Heptagon 1024">
              <a:extLst>
                <a:ext uri="{FF2B5EF4-FFF2-40B4-BE49-F238E27FC236}">
                  <a16:creationId xmlns:a16="http://schemas.microsoft.com/office/drawing/2014/main" id="{B42ECD41-175F-B4AD-EA77-5C60F3605467}"/>
                </a:ext>
              </a:extLst>
            </p:cNvPr>
            <p:cNvSpPr/>
            <p:nvPr/>
          </p:nvSpPr>
          <p:spPr bwMode="auto">
            <a:xfrm>
              <a:off x="6003922" y="1947340"/>
              <a:ext cx="615821" cy="554250"/>
            </a:xfrm>
            <a:prstGeom prst="heptagon">
              <a:avLst/>
            </a:prstGeom>
            <a:solidFill>
              <a:srgbClr val="E09EA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graphicFrame>
          <p:nvGraphicFramePr>
            <p:cNvPr id="1026" name="Object 1025">
              <a:extLst>
                <a:ext uri="{FF2B5EF4-FFF2-40B4-BE49-F238E27FC236}">
                  <a16:creationId xmlns:a16="http://schemas.microsoft.com/office/drawing/2014/main" id="{2A8F3C62-3416-1C48-1394-43E6C1DAEC21}"/>
                </a:ext>
              </a:extLst>
            </p:cNvPr>
            <p:cNvGraphicFramePr>
              <a:graphicFrameLocks noChangeAspect="1"/>
            </p:cNvGraphicFramePr>
            <p:nvPr>
              <p:extLst>
                <p:ext uri="{D42A27DB-BD31-4B8C-83A1-F6EECF244321}">
                  <p14:modId xmlns:p14="http://schemas.microsoft.com/office/powerpoint/2010/main" val="2442512673"/>
                </p:ext>
              </p:extLst>
            </p:nvPr>
          </p:nvGraphicFramePr>
          <p:xfrm>
            <a:off x="6132674" y="2059625"/>
            <a:ext cx="357188" cy="393700"/>
          </p:xfrm>
          <a:graphic>
            <a:graphicData uri="http://schemas.openxmlformats.org/presentationml/2006/ole">
              <mc:AlternateContent xmlns:mc="http://schemas.openxmlformats.org/markup-compatibility/2006">
                <mc:Choice xmlns:v="urn:schemas-microsoft-com:vml" Requires="v">
                  <p:oleObj name="Equation" r:id="rId11" imgW="126720" imgH="139680" progId="Equation.DSMT4">
                    <p:embed/>
                  </p:oleObj>
                </mc:Choice>
                <mc:Fallback>
                  <p:oleObj name="Equation" r:id="rId11" imgW="126720" imgH="139680" progId="Equation.DSMT4">
                    <p:embed/>
                    <p:pic>
                      <p:nvPicPr>
                        <p:cNvPr id="31" name="Object 30">
                          <a:extLst>
                            <a:ext uri="{FF2B5EF4-FFF2-40B4-BE49-F238E27FC236}">
                              <a16:creationId xmlns:a16="http://schemas.microsoft.com/office/drawing/2014/main" id="{44C3347E-4873-8811-B4EF-A378489E09A3}"/>
                            </a:ext>
                          </a:extLst>
                        </p:cNvPr>
                        <p:cNvPicPr/>
                        <p:nvPr/>
                      </p:nvPicPr>
                      <p:blipFill>
                        <a:blip r:embed="rId12"/>
                        <a:stretch>
                          <a:fillRect/>
                        </a:stretch>
                      </p:blipFill>
                      <p:spPr>
                        <a:xfrm>
                          <a:off x="6132674" y="2059625"/>
                          <a:ext cx="357188" cy="393700"/>
                        </a:xfrm>
                        <a:prstGeom prst="rect">
                          <a:avLst/>
                        </a:prstGeom>
                      </p:spPr>
                    </p:pic>
                  </p:oleObj>
                </mc:Fallback>
              </mc:AlternateContent>
            </a:graphicData>
          </a:graphic>
        </p:graphicFrame>
      </p:grpSp>
      <p:sp>
        <p:nvSpPr>
          <p:cNvPr id="1028" name="Arrow: Right 1027">
            <a:extLst>
              <a:ext uri="{FF2B5EF4-FFF2-40B4-BE49-F238E27FC236}">
                <a16:creationId xmlns:a16="http://schemas.microsoft.com/office/drawing/2014/main" id="{578CA956-B27D-D93D-ADBD-9C09308D3ACE}"/>
              </a:ext>
            </a:extLst>
          </p:cNvPr>
          <p:cNvSpPr/>
          <p:nvPr/>
        </p:nvSpPr>
        <p:spPr bwMode="auto">
          <a:xfrm>
            <a:off x="7132943" y="4601575"/>
            <a:ext cx="527831" cy="159273"/>
          </a:xfrm>
          <a:prstGeom prst="rightArrow">
            <a:avLst/>
          </a:prstGeom>
          <a:solidFill>
            <a:schemeClr val="accent5">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graphicFrame>
        <p:nvGraphicFramePr>
          <p:cNvPr id="1030" name="Object 1029">
            <a:extLst>
              <a:ext uri="{FF2B5EF4-FFF2-40B4-BE49-F238E27FC236}">
                <a16:creationId xmlns:a16="http://schemas.microsoft.com/office/drawing/2014/main" id="{2D40D7E5-2BF9-530D-7C14-AC2AF1FC0013}"/>
              </a:ext>
            </a:extLst>
          </p:cNvPr>
          <p:cNvGraphicFramePr>
            <a:graphicFrameLocks noChangeAspect="1"/>
          </p:cNvGraphicFramePr>
          <p:nvPr>
            <p:extLst>
              <p:ext uri="{D42A27DB-BD31-4B8C-83A1-F6EECF244321}">
                <p14:modId xmlns:p14="http://schemas.microsoft.com/office/powerpoint/2010/main" val="2647167310"/>
              </p:ext>
            </p:extLst>
          </p:nvPr>
        </p:nvGraphicFramePr>
        <p:xfrm>
          <a:off x="7726230" y="4420683"/>
          <a:ext cx="425903" cy="553674"/>
        </p:xfrm>
        <a:graphic>
          <a:graphicData uri="http://schemas.openxmlformats.org/presentationml/2006/ole">
            <mc:AlternateContent xmlns:mc="http://schemas.openxmlformats.org/markup-compatibility/2006">
              <mc:Choice xmlns:v="urn:schemas-microsoft-com:vml" Requires="v">
                <p:oleObj name="Equation" r:id="rId13" imgW="126720" imgH="164880" progId="Equation.DSMT4">
                  <p:embed/>
                </p:oleObj>
              </mc:Choice>
              <mc:Fallback>
                <p:oleObj name="Equation" r:id="rId13" imgW="126720" imgH="164880" progId="Equation.DSMT4">
                  <p:embed/>
                  <p:pic>
                    <p:nvPicPr>
                      <p:cNvPr id="0" name=""/>
                      <p:cNvPicPr/>
                      <p:nvPr/>
                    </p:nvPicPr>
                    <p:blipFill>
                      <a:blip r:embed="rId14"/>
                      <a:stretch>
                        <a:fillRect/>
                      </a:stretch>
                    </p:blipFill>
                    <p:spPr>
                      <a:xfrm>
                        <a:off x="7726230" y="4420683"/>
                        <a:ext cx="425903" cy="553674"/>
                      </a:xfrm>
                      <a:prstGeom prst="rect">
                        <a:avLst/>
                      </a:prstGeom>
                    </p:spPr>
                  </p:pic>
                </p:oleObj>
              </mc:Fallback>
            </mc:AlternateContent>
          </a:graphicData>
        </a:graphic>
      </p:graphicFrame>
    </p:spTree>
    <p:extLst>
      <p:ext uri="{BB962C8B-B14F-4D97-AF65-F5344CB8AC3E}">
        <p14:creationId xmlns:p14="http://schemas.microsoft.com/office/powerpoint/2010/main" val="133549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10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10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left)">
                                      <p:cBhvr>
                                        <p:cTn id="30" dur="500"/>
                                        <p:tgtEl>
                                          <p:spTgt spid="8"/>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left)">
                                      <p:cBhvr>
                                        <p:cTn id="38" dur="500"/>
                                        <p:tgtEl>
                                          <p:spTgt spid="18"/>
                                        </p:tgtEl>
                                      </p:cBhvr>
                                    </p:animEffect>
                                  </p:childTnLst>
                                </p:cTn>
                              </p:par>
                              <p:par>
                                <p:cTn id="39" presetID="22" presetClass="entr" presetSubtype="8"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left)">
                                      <p:cBhvr>
                                        <p:cTn id="41" dur="500"/>
                                        <p:tgtEl>
                                          <p:spTgt spid="1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left)">
                                      <p:cBhvr>
                                        <p:cTn id="46" dur="500"/>
                                        <p:tgtEl>
                                          <p:spTgt spid="22"/>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wipe(left)">
                                      <p:cBhvr>
                                        <p:cTn id="49" dur="500"/>
                                        <p:tgtEl>
                                          <p:spTgt spid="2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left)">
                                      <p:cBhvr>
                                        <p:cTn id="54" dur="500"/>
                                        <p:tgtEl>
                                          <p:spTgt spid="11"/>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ipe(left)">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wipe(up)">
                                      <p:cBhvr>
                                        <p:cTn id="62" dur="500"/>
                                        <p:tgtEl>
                                          <p:spTgt spid="25"/>
                                        </p:tgtEl>
                                      </p:cBhvr>
                                    </p:animEffect>
                                  </p:childTnLst>
                                </p:cTn>
                              </p:par>
                              <p:par>
                                <p:cTn id="63" presetID="22" presetClass="entr" presetSubtype="1" fill="hold" grpId="0" nodeType="with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wipe(up)">
                                      <p:cBhvr>
                                        <p:cTn id="65" dur="500"/>
                                        <p:tgtEl>
                                          <p:spTgt spid="26"/>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wipe(left)">
                                      <p:cBhvr>
                                        <p:cTn id="70" dur="500"/>
                                        <p:tgtEl>
                                          <p:spTgt spid="27"/>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wipe(left)">
                                      <p:cBhvr>
                                        <p:cTn id="73" dur="500"/>
                                        <p:tgtEl>
                                          <p:spTgt spid="28"/>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wipe(left)">
                                      <p:cBhvr>
                                        <p:cTn id="78" dur="500"/>
                                        <p:tgtEl>
                                          <p:spTgt spid="29"/>
                                        </p:tgtEl>
                                      </p:cBhvr>
                                    </p:animEffect>
                                  </p:childTnLst>
                                </p:cTn>
                              </p:par>
                              <p:par>
                                <p:cTn id="79" presetID="22" presetClass="entr" presetSubtype="8" fill="hold" nodeType="withEffect">
                                  <p:stCondLst>
                                    <p:cond delay="0"/>
                                  </p:stCondLst>
                                  <p:childTnLst>
                                    <p:set>
                                      <p:cBhvr>
                                        <p:cTn id="80" dur="1" fill="hold">
                                          <p:stCondLst>
                                            <p:cond delay="0"/>
                                          </p:stCondLst>
                                        </p:cTn>
                                        <p:tgtEl>
                                          <p:spTgt spid="1024"/>
                                        </p:tgtEl>
                                        <p:attrNameLst>
                                          <p:attrName>style.visibility</p:attrName>
                                        </p:attrNameLst>
                                      </p:cBhvr>
                                      <p:to>
                                        <p:strVal val="visible"/>
                                      </p:to>
                                    </p:set>
                                    <p:animEffect transition="in" filter="wipe(left)">
                                      <p:cBhvr>
                                        <p:cTn id="81" dur="500"/>
                                        <p:tgtEl>
                                          <p:spTgt spid="1024"/>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1028"/>
                                        </p:tgtEl>
                                        <p:attrNameLst>
                                          <p:attrName>style.visibility</p:attrName>
                                        </p:attrNameLst>
                                      </p:cBhvr>
                                      <p:to>
                                        <p:strVal val="visible"/>
                                      </p:to>
                                    </p:set>
                                    <p:animEffect transition="in" filter="wipe(left)">
                                      <p:cBhvr>
                                        <p:cTn id="86" dur="500"/>
                                        <p:tgtEl>
                                          <p:spTgt spid="1028"/>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nodeType="clickEffect">
                                  <p:stCondLst>
                                    <p:cond delay="0"/>
                                  </p:stCondLst>
                                  <p:childTnLst>
                                    <p:set>
                                      <p:cBhvr>
                                        <p:cTn id="90" dur="1" fill="hold">
                                          <p:stCondLst>
                                            <p:cond delay="0"/>
                                          </p:stCondLst>
                                        </p:cTn>
                                        <p:tgtEl>
                                          <p:spTgt spid="1030"/>
                                        </p:tgtEl>
                                        <p:attrNameLst>
                                          <p:attrName>style.visibility</p:attrName>
                                        </p:attrNameLst>
                                      </p:cBhvr>
                                      <p:to>
                                        <p:strVal val="visible"/>
                                      </p:to>
                                    </p:set>
                                    <p:animEffect transition="in" filter="wipe(down)">
                                      <p:cBhvr>
                                        <p:cTn id="91"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10" grpId="0" animBg="1"/>
      <p:bldP spid="11" grpId="0" animBg="1"/>
      <p:bldP spid="12" grpId="0" animBg="1"/>
      <p:bldP spid="22" grpId="0"/>
      <p:bldP spid="23" grpId="0"/>
      <p:bldP spid="25" grpId="0" animBg="1"/>
      <p:bldP spid="26" grpId="0" animBg="1"/>
      <p:bldP spid="27" grpId="0" animBg="1"/>
      <p:bldP spid="28" grpId="0" animBg="1"/>
      <p:bldP spid="102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Alternate Process 1">
            <a:extLst>
              <a:ext uri="{FF2B5EF4-FFF2-40B4-BE49-F238E27FC236}">
                <a16:creationId xmlns:a16="http://schemas.microsoft.com/office/drawing/2014/main" id="{C136EF0A-F0A5-97A3-DDA5-84384996D4B3}"/>
              </a:ext>
            </a:extLst>
          </p:cNvPr>
          <p:cNvSpPr/>
          <p:nvPr/>
        </p:nvSpPr>
        <p:spPr bwMode="auto">
          <a:xfrm>
            <a:off x="1591633" y="1086287"/>
            <a:ext cx="4505903" cy="578882"/>
          </a:xfrm>
          <a:prstGeom prst="flowChartAlternateProcess">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R="0" algn="l" defTabSz="914400" rtl="0" eaLnBrk="1" fontAlgn="base" latinLnBrk="0" hangingPunct="1">
              <a:lnSpc>
                <a:spcPct val="100000"/>
              </a:lnSpc>
              <a:spcBef>
                <a:spcPct val="50000"/>
              </a:spcBef>
              <a:spcAft>
                <a:spcPct val="0"/>
              </a:spcAft>
              <a:buClrTx/>
              <a:buSzTx/>
              <a:tabLst/>
            </a:pPr>
            <a:r>
              <a:rPr lang="en-US" sz="2800">
                <a:latin typeface="Arial" panose="020B0604020202020204" pitchFamily="34" charset="0"/>
                <a:cs typeface="Arial" panose="020B0604020202020204" pitchFamily="34" charset="0"/>
              </a:rPr>
              <a:t>Nội lực trên mặt cắt ngang</a:t>
            </a:r>
            <a:endParaRPr kumimoji="0" 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 March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grpSp>
        <p:nvGrpSpPr>
          <p:cNvPr id="15" name="Group 14">
            <a:extLst>
              <a:ext uri="{FF2B5EF4-FFF2-40B4-BE49-F238E27FC236}">
                <a16:creationId xmlns:a16="http://schemas.microsoft.com/office/drawing/2014/main" id="{16794B48-8AE6-BA81-907E-5BEE39169A0B}"/>
              </a:ext>
            </a:extLst>
          </p:cNvPr>
          <p:cNvGrpSpPr/>
          <p:nvPr/>
        </p:nvGrpSpPr>
        <p:grpSpPr>
          <a:xfrm>
            <a:off x="1119187" y="1072141"/>
            <a:ext cx="535155" cy="549301"/>
            <a:chOff x="1744824" y="1853297"/>
            <a:chExt cx="485192" cy="498017"/>
          </a:xfrm>
        </p:grpSpPr>
        <p:sp>
          <p:nvSpPr>
            <p:cNvPr id="13" name="Oval 12">
              <a:extLst>
                <a:ext uri="{FF2B5EF4-FFF2-40B4-BE49-F238E27FC236}">
                  <a16:creationId xmlns:a16="http://schemas.microsoft.com/office/drawing/2014/main" id="{F6294C3F-4A75-4723-AAF5-7B4BD6C0489A}"/>
                </a:ext>
              </a:extLst>
            </p:cNvPr>
            <p:cNvSpPr/>
            <p:nvPr/>
          </p:nvSpPr>
          <p:spPr bwMode="auto">
            <a:xfrm>
              <a:off x="1744824" y="1866122"/>
              <a:ext cx="485192" cy="485192"/>
            </a:xfrm>
            <a:prstGeom prst="ellipse">
              <a:avLst/>
            </a:prstGeom>
            <a:noFill/>
            <a:ln w="571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14" name="TextBox 13">
              <a:extLst>
                <a:ext uri="{FF2B5EF4-FFF2-40B4-BE49-F238E27FC236}">
                  <a16:creationId xmlns:a16="http://schemas.microsoft.com/office/drawing/2014/main" id="{33E1AFA4-61B5-149A-941F-BB3C1F2A38C8}"/>
                </a:ext>
              </a:extLst>
            </p:cNvPr>
            <p:cNvSpPr txBox="1"/>
            <p:nvPr/>
          </p:nvSpPr>
          <p:spPr>
            <a:xfrm>
              <a:off x="1790607" y="1853297"/>
              <a:ext cx="382554" cy="474371"/>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2</a:t>
              </a:r>
            </a:p>
          </p:txBody>
        </p:sp>
      </p:grpSp>
      <p:sp>
        <p:nvSpPr>
          <p:cNvPr id="9" name="TextBox 8">
            <a:extLst>
              <a:ext uri="{FF2B5EF4-FFF2-40B4-BE49-F238E27FC236}">
                <a16:creationId xmlns:a16="http://schemas.microsoft.com/office/drawing/2014/main" id="{1825FFD8-FAD4-A9D0-7C3B-9045A750C8EB}"/>
              </a:ext>
            </a:extLst>
          </p:cNvPr>
          <p:cNvSpPr txBox="1"/>
          <p:nvPr/>
        </p:nvSpPr>
        <p:spPr>
          <a:xfrm>
            <a:off x="1169685" y="1821596"/>
            <a:ext cx="7631955" cy="2097690"/>
          </a:xfrm>
          <a:prstGeom prst="rect">
            <a:avLst/>
          </a:prstGeom>
          <a:noFill/>
        </p:spPr>
        <p:txBody>
          <a:bodyPr wrap="square" rtlCol="0">
            <a:spAutoFit/>
          </a:bodyPr>
          <a:lstStyle/>
          <a:p>
            <a:pPr algn="just">
              <a:lnSpc>
                <a:spcPts val="4000"/>
              </a:lnSpc>
            </a:pPr>
            <a:r>
              <a:rPr lang="en-US" sz="2800" b="1">
                <a:solidFill>
                  <a:srgbClr val="0000FF"/>
                </a:solidFill>
                <a:latin typeface="Arial" panose="020B0604020202020204" pitchFamily="34" charset="0"/>
                <a:cs typeface="Arial" panose="020B0604020202020204" pitchFamily="34" charset="0"/>
              </a:rPr>
              <a:t>Nội lực</a:t>
            </a:r>
            <a:r>
              <a:rPr lang="en-US" sz="2800">
                <a:latin typeface="Arial" panose="020B0604020202020204" pitchFamily="34" charset="0"/>
                <a:cs typeface="Arial" panose="020B0604020202020204" pitchFamily="34" charset="0"/>
              </a:rPr>
              <a:t>: Lực phát sinh trên mặt cắt, là lượng thay đổi lực liên kết giữa các phần tử trong chi tiết do sự thay đổi hình dáng, kích thước của chi tiết.</a:t>
            </a:r>
          </a:p>
        </p:txBody>
      </p:sp>
      <p:sp>
        <p:nvSpPr>
          <p:cNvPr id="24" name="Arrow: Left 23">
            <a:hlinkClick r:id="rId3" action="ppaction://hlinksldjump"/>
            <a:extLst>
              <a:ext uri="{FF2B5EF4-FFF2-40B4-BE49-F238E27FC236}">
                <a16:creationId xmlns:a16="http://schemas.microsoft.com/office/drawing/2014/main" id="{41775B9F-6C21-CEE8-656A-62A5D4628598}"/>
              </a:ext>
            </a:extLst>
          </p:cNvPr>
          <p:cNvSpPr/>
          <p:nvPr/>
        </p:nvSpPr>
        <p:spPr bwMode="auto">
          <a:xfrm>
            <a:off x="8633689" y="5874804"/>
            <a:ext cx="335902" cy="305334"/>
          </a:xfrm>
          <a:prstGeom prst="leftArrow">
            <a:avLst/>
          </a:prstGeom>
          <a:solidFill>
            <a:srgbClr val="0020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Tree>
    <p:extLst>
      <p:ext uri="{BB962C8B-B14F-4D97-AF65-F5344CB8AC3E}">
        <p14:creationId xmlns:p14="http://schemas.microsoft.com/office/powerpoint/2010/main" val="726901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Alternate Process 1">
            <a:extLst>
              <a:ext uri="{FF2B5EF4-FFF2-40B4-BE49-F238E27FC236}">
                <a16:creationId xmlns:a16="http://schemas.microsoft.com/office/drawing/2014/main" id="{C136EF0A-F0A5-97A3-DDA5-84384996D4B3}"/>
              </a:ext>
            </a:extLst>
          </p:cNvPr>
          <p:cNvSpPr/>
          <p:nvPr/>
        </p:nvSpPr>
        <p:spPr bwMode="auto">
          <a:xfrm>
            <a:off x="1591633" y="1086287"/>
            <a:ext cx="4505903" cy="578882"/>
          </a:xfrm>
          <a:prstGeom prst="flowChartAlternateProcess">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R="0" algn="l" defTabSz="914400" rtl="0" eaLnBrk="1" fontAlgn="base" latinLnBrk="0" hangingPunct="1">
              <a:lnSpc>
                <a:spcPct val="100000"/>
              </a:lnSpc>
              <a:spcBef>
                <a:spcPct val="50000"/>
              </a:spcBef>
              <a:spcAft>
                <a:spcPct val="0"/>
              </a:spcAft>
              <a:buClrTx/>
              <a:buSzTx/>
              <a:tabLst/>
            </a:pPr>
            <a:r>
              <a:rPr lang="en-US" sz="2800">
                <a:latin typeface="Arial" panose="020B0604020202020204" pitchFamily="34" charset="0"/>
                <a:cs typeface="Arial" panose="020B0604020202020204" pitchFamily="34" charset="0"/>
              </a:rPr>
              <a:t>Nội lực trên mặt cắt ngang</a:t>
            </a:r>
            <a:endParaRPr kumimoji="0" 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 March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grpSp>
        <p:nvGrpSpPr>
          <p:cNvPr id="15" name="Group 14">
            <a:extLst>
              <a:ext uri="{FF2B5EF4-FFF2-40B4-BE49-F238E27FC236}">
                <a16:creationId xmlns:a16="http://schemas.microsoft.com/office/drawing/2014/main" id="{16794B48-8AE6-BA81-907E-5BEE39169A0B}"/>
              </a:ext>
            </a:extLst>
          </p:cNvPr>
          <p:cNvGrpSpPr/>
          <p:nvPr/>
        </p:nvGrpSpPr>
        <p:grpSpPr>
          <a:xfrm>
            <a:off x="1119187" y="1072141"/>
            <a:ext cx="535155" cy="549301"/>
            <a:chOff x="1744824" y="1853297"/>
            <a:chExt cx="485192" cy="498017"/>
          </a:xfrm>
        </p:grpSpPr>
        <p:sp>
          <p:nvSpPr>
            <p:cNvPr id="13" name="Oval 12">
              <a:extLst>
                <a:ext uri="{FF2B5EF4-FFF2-40B4-BE49-F238E27FC236}">
                  <a16:creationId xmlns:a16="http://schemas.microsoft.com/office/drawing/2014/main" id="{F6294C3F-4A75-4723-AAF5-7B4BD6C0489A}"/>
                </a:ext>
              </a:extLst>
            </p:cNvPr>
            <p:cNvSpPr/>
            <p:nvPr/>
          </p:nvSpPr>
          <p:spPr bwMode="auto">
            <a:xfrm>
              <a:off x="1744824" y="1866122"/>
              <a:ext cx="485192" cy="485192"/>
            </a:xfrm>
            <a:prstGeom prst="ellipse">
              <a:avLst/>
            </a:prstGeom>
            <a:noFill/>
            <a:ln w="571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14" name="TextBox 13">
              <a:extLst>
                <a:ext uri="{FF2B5EF4-FFF2-40B4-BE49-F238E27FC236}">
                  <a16:creationId xmlns:a16="http://schemas.microsoft.com/office/drawing/2014/main" id="{33E1AFA4-61B5-149A-941F-BB3C1F2A38C8}"/>
                </a:ext>
              </a:extLst>
            </p:cNvPr>
            <p:cNvSpPr txBox="1"/>
            <p:nvPr/>
          </p:nvSpPr>
          <p:spPr>
            <a:xfrm>
              <a:off x="1790607" y="1853297"/>
              <a:ext cx="382554" cy="474371"/>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2</a:t>
              </a:r>
            </a:p>
          </p:txBody>
        </p:sp>
      </p:grpSp>
      <p:sp>
        <p:nvSpPr>
          <p:cNvPr id="9" name="TextBox 8">
            <a:extLst>
              <a:ext uri="{FF2B5EF4-FFF2-40B4-BE49-F238E27FC236}">
                <a16:creationId xmlns:a16="http://schemas.microsoft.com/office/drawing/2014/main" id="{1825FFD8-FAD4-A9D0-7C3B-9045A750C8EB}"/>
              </a:ext>
            </a:extLst>
          </p:cNvPr>
          <p:cNvSpPr txBox="1"/>
          <p:nvPr/>
        </p:nvSpPr>
        <p:spPr>
          <a:xfrm>
            <a:off x="1169685" y="1821596"/>
            <a:ext cx="7631955" cy="1071768"/>
          </a:xfrm>
          <a:prstGeom prst="rect">
            <a:avLst/>
          </a:prstGeom>
          <a:noFill/>
        </p:spPr>
        <p:txBody>
          <a:bodyPr wrap="square" rtlCol="0">
            <a:spAutoFit/>
          </a:bodyPr>
          <a:lstStyle/>
          <a:p>
            <a:pPr algn="just">
              <a:lnSpc>
                <a:spcPts val="4000"/>
              </a:lnSpc>
            </a:pPr>
            <a:r>
              <a:rPr lang="en-US" sz="2800" b="1">
                <a:solidFill>
                  <a:srgbClr val="0000FF"/>
                </a:solidFill>
                <a:latin typeface="Arial" panose="020B0604020202020204" pitchFamily="34" charset="0"/>
                <a:cs typeface="Arial" panose="020B0604020202020204" pitchFamily="34" charset="0"/>
              </a:rPr>
              <a:t>Ứng suất</a:t>
            </a:r>
            <a:r>
              <a:rPr lang="en-US" sz="2800">
                <a:latin typeface="Arial" panose="020B0604020202020204" pitchFamily="34" charset="0"/>
                <a:cs typeface="Arial" panose="020B0604020202020204" pitchFamily="34" charset="0"/>
              </a:rPr>
              <a:t>: áp lực = cường độ nội lực trên một đơn vị diện tích.</a:t>
            </a:r>
          </a:p>
        </p:txBody>
      </p:sp>
      <p:sp>
        <p:nvSpPr>
          <p:cNvPr id="24" name="Arrow: Left 23">
            <a:hlinkClick r:id="rId3" action="ppaction://hlinksldjump"/>
            <a:extLst>
              <a:ext uri="{FF2B5EF4-FFF2-40B4-BE49-F238E27FC236}">
                <a16:creationId xmlns:a16="http://schemas.microsoft.com/office/drawing/2014/main" id="{41775B9F-6C21-CEE8-656A-62A5D4628598}"/>
              </a:ext>
            </a:extLst>
          </p:cNvPr>
          <p:cNvSpPr/>
          <p:nvPr/>
        </p:nvSpPr>
        <p:spPr bwMode="auto">
          <a:xfrm>
            <a:off x="8633689" y="5874804"/>
            <a:ext cx="335902" cy="305334"/>
          </a:xfrm>
          <a:prstGeom prst="leftArrow">
            <a:avLst/>
          </a:prstGeom>
          <a:solidFill>
            <a:srgbClr val="0020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3" name="TextBox 2">
            <a:extLst>
              <a:ext uri="{FF2B5EF4-FFF2-40B4-BE49-F238E27FC236}">
                <a16:creationId xmlns:a16="http://schemas.microsoft.com/office/drawing/2014/main" id="{EF00FD67-97CC-F7FC-39FB-7A4510D55B12}"/>
              </a:ext>
            </a:extLst>
          </p:cNvPr>
          <p:cNvSpPr txBox="1"/>
          <p:nvPr/>
        </p:nvSpPr>
        <p:spPr>
          <a:xfrm>
            <a:off x="1169685" y="3153217"/>
            <a:ext cx="7631955" cy="1071768"/>
          </a:xfrm>
          <a:prstGeom prst="rect">
            <a:avLst/>
          </a:prstGeom>
          <a:noFill/>
        </p:spPr>
        <p:txBody>
          <a:bodyPr wrap="square" rtlCol="0">
            <a:spAutoFit/>
          </a:bodyPr>
          <a:lstStyle/>
          <a:p>
            <a:pPr algn="just">
              <a:lnSpc>
                <a:spcPts val="4000"/>
              </a:lnSpc>
            </a:pPr>
            <a:r>
              <a:rPr lang="en-US" sz="2800" b="1">
                <a:solidFill>
                  <a:srgbClr val="0000FF"/>
                </a:solidFill>
                <a:latin typeface="Arial" panose="020B0604020202020204" pitchFamily="34" charset="0"/>
                <a:cs typeface="Arial" panose="020B0604020202020204" pitchFamily="34" charset="0"/>
              </a:rPr>
              <a:t>Biến dạng</a:t>
            </a:r>
            <a:r>
              <a:rPr lang="en-US" sz="2800">
                <a:latin typeface="Arial" panose="020B0604020202020204" pitchFamily="34" charset="0"/>
                <a:cs typeface="Arial" panose="020B0604020202020204" pitchFamily="34" charset="0"/>
              </a:rPr>
              <a:t>: Sự thay đổi hình dáng kích thước của chi tiết.</a:t>
            </a:r>
          </a:p>
        </p:txBody>
      </p:sp>
    </p:spTree>
    <p:extLst>
      <p:ext uri="{BB962C8B-B14F-4D97-AF65-F5344CB8AC3E}">
        <p14:creationId xmlns:p14="http://schemas.microsoft.com/office/powerpoint/2010/main" val="2117376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Alternate Process 1">
            <a:extLst>
              <a:ext uri="{FF2B5EF4-FFF2-40B4-BE49-F238E27FC236}">
                <a16:creationId xmlns:a16="http://schemas.microsoft.com/office/drawing/2014/main" id="{C136EF0A-F0A5-97A3-DDA5-84384996D4B3}"/>
              </a:ext>
            </a:extLst>
          </p:cNvPr>
          <p:cNvSpPr/>
          <p:nvPr/>
        </p:nvSpPr>
        <p:spPr bwMode="auto">
          <a:xfrm>
            <a:off x="1416469" y="986700"/>
            <a:ext cx="7664334" cy="510778"/>
          </a:xfrm>
          <a:prstGeom prst="flowChartAlternateProcess">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R="0" algn="l" defTabSz="914400" rtl="0" eaLnBrk="1" fontAlgn="base" latinLnBrk="0" hangingPunct="1">
              <a:lnSpc>
                <a:spcPct val="100000"/>
              </a:lnSpc>
              <a:spcBef>
                <a:spcPct val="50000"/>
              </a:spcBef>
              <a:spcAft>
                <a:spcPct val="0"/>
              </a:spcAft>
              <a:buClrTx/>
              <a:buSzTx/>
              <a:tabLst/>
            </a:pPr>
            <a:r>
              <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rPr>
              <a:t>Ứng suất tr</a:t>
            </a:r>
            <a:r>
              <a:rPr lang="en-US" sz="2400">
                <a:latin typeface="Arial" panose="020B0604020202020204" pitchFamily="34" charset="0"/>
                <a:cs typeface="Arial" panose="020B0604020202020204" pitchFamily="34" charset="0"/>
              </a:rPr>
              <a:t>ên mặt cắt ngang của thanh tròn chịu xoắn</a:t>
            </a: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 March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grpSp>
        <p:nvGrpSpPr>
          <p:cNvPr id="15" name="Group 14">
            <a:extLst>
              <a:ext uri="{FF2B5EF4-FFF2-40B4-BE49-F238E27FC236}">
                <a16:creationId xmlns:a16="http://schemas.microsoft.com/office/drawing/2014/main" id="{16794B48-8AE6-BA81-907E-5BEE39169A0B}"/>
              </a:ext>
            </a:extLst>
          </p:cNvPr>
          <p:cNvGrpSpPr/>
          <p:nvPr/>
        </p:nvGrpSpPr>
        <p:grpSpPr>
          <a:xfrm>
            <a:off x="981347" y="964984"/>
            <a:ext cx="496077" cy="509190"/>
            <a:chOff x="1744824" y="1853297"/>
            <a:chExt cx="485192" cy="498017"/>
          </a:xfrm>
        </p:grpSpPr>
        <p:sp>
          <p:nvSpPr>
            <p:cNvPr id="13" name="Oval 12">
              <a:extLst>
                <a:ext uri="{FF2B5EF4-FFF2-40B4-BE49-F238E27FC236}">
                  <a16:creationId xmlns:a16="http://schemas.microsoft.com/office/drawing/2014/main" id="{F6294C3F-4A75-4723-AAF5-7B4BD6C0489A}"/>
                </a:ext>
              </a:extLst>
            </p:cNvPr>
            <p:cNvSpPr/>
            <p:nvPr/>
          </p:nvSpPr>
          <p:spPr bwMode="auto">
            <a:xfrm>
              <a:off x="1744824" y="1866122"/>
              <a:ext cx="485192" cy="485192"/>
            </a:xfrm>
            <a:prstGeom prst="ellipse">
              <a:avLst/>
            </a:prstGeom>
            <a:noFill/>
            <a:ln w="571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14" name="TextBox 13">
              <a:extLst>
                <a:ext uri="{FF2B5EF4-FFF2-40B4-BE49-F238E27FC236}">
                  <a16:creationId xmlns:a16="http://schemas.microsoft.com/office/drawing/2014/main" id="{33E1AFA4-61B5-149A-941F-BB3C1F2A38C8}"/>
                </a:ext>
              </a:extLst>
            </p:cNvPr>
            <p:cNvSpPr txBox="1"/>
            <p:nvPr/>
          </p:nvSpPr>
          <p:spPr>
            <a:xfrm>
              <a:off x="1790607" y="1853297"/>
              <a:ext cx="382554" cy="474371"/>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3</a:t>
              </a:r>
            </a:p>
          </p:txBody>
        </p:sp>
      </p:grpSp>
      <p:sp>
        <p:nvSpPr>
          <p:cNvPr id="4" name="TextBox 3">
            <a:extLst>
              <a:ext uri="{FF2B5EF4-FFF2-40B4-BE49-F238E27FC236}">
                <a16:creationId xmlns:a16="http://schemas.microsoft.com/office/drawing/2014/main" id="{0373E960-0AE6-7172-7D80-B94FCBE584FC}"/>
              </a:ext>
            </a:extLst>
          </p:cNvPr>
          <p:cNvSpPr txBox="1"/>
          <p:nvPr/>
        </p:nvSpPr>
        <p:spPr>
          <a:xfrm>
            <a:off x="991671" y="1565740"/>
            <a:ext cx="4936379"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3.1 Các giả thiết về biến dạng</a:t>
            </a:r>
          </a:p>
        </p:txBody>
      </p:sp>
      <p:pic>
        <p:nvPicPr>
          <p:cNvPr id="6" name="Picture 5">
            <a:extLst>
              <a:ext uri="{FF2B5EF4-FFF2-40B4-BE49-F238E27FC236}">
                <a16:creationId xmlns:a16="http://schemas.microsoft.com/office/drawing/2014/main" id="{08DCF8E0-1A81-76FF-5311-4419407441AC}"/>
              </a:ext>
            </a:extLst>
          </p:cNvPr>
          <p:cNvPicPr>
            <a:picLocks noChangeAspect="1"/>
          </p:cNvPicPr>
          <p:nvPr/>
        </p:nvPicPr>
        <p:blipFill>
          <a:blip r:embed="rId3"/>
          <a:stretch>
            <a:fillRect/>
          </a:stretch>
        </p:blipFill>
        <p:spPr>
          <a:xfrm>
            <a:off x="1223725" y="2284784"/>
            <a:ext cx="2690093" cy="2941575"/>
          </a:xfrm>
          <a:prstGeom prst="rect">
            <a:avLst/>
          </a:prstGeom>
        </p:spPr>
      </p:pic>
      <p:sp>
        <p:nvSpPr>
          <p:cNvPr id="7" name="TextBox 6">
            <a:extLst>
              <a:ext uri="{FF2B5EF4-FFF2-40B4-BE49-F238E27FC236}">
                <a16:creationId xmlns:a16="http://schemas.microsoft.com/office/drawing/2014/main" id="{328EC537-67B3-ABB8-11A5-6262E9A6F205}"/>
              </a:ext>
            </a:extLst>
          </p:cNvPr>
          <p:cNvSpPr txBox="1"/>
          <p:nvPr/>
        </p:nvSpPr>
        <p:spPr>
          <a:xfrm>
            <a:off x="3913818" y="2305615"/>
            <a:ext cx="4936379" cy="2246769"/>
          </a:xfrm>
          <a:prstGeom prst="rect">
            <a:avLst/>
          </a:prstGeom>
          <a:noFill/>
        </p:spPr>
        <p:txBody>
          <a:bodyPr wrap="square" rtlCol="0">
            <a:spAutoFit/>
          </a:bodyPr>
          <a:lstStyle/>
          <a:p>
            <a:pPr marL="457200" indent="-457200" algn="just">
              <a:buClr>
                <a:srgbClr val="C00000"/>
              </a:buClr>
              <a:buFont typeface="Wingdings" panose="05000000000000000000" pitchFamily="2" charset="2"/>
              <a:buChar char="v"/>
            </a:pPr>
            <a:r>
              <a:rPr lang="en-US" sz="2800">
                <a:latin typeface="Arial" panose="020B0604020202020204" pitchFamily="34" charset="0"/>
                <a:cs typeface="Arial" panose="020B0604020202020204" pitchFamily="34" charset="0"/>
              </a:rPr>
              <a:t>Mặt cắt ngang phẳng, thanh không có biến dạng dài dọc trục, bán kính mặt cắt ngang vẫn thẳng và có chiều dài không đổi.</a:t>
            </a:r>
          </a:p>
        </p:txBody>
      </p:sp>
      <p:graphicFrame>
        <p:nvGraphicFramePr>
          <p:cNvPr id="8" name="Object 7">
            <a:extLst>
              <a:ext uri="{FF2B5EF4-FFF2-40B4-BE49-F238E27FC236}">
                <a16:creationId xmlns:a16="http://schemas.microsoft.com/office/drawing/2014/main" id="{A8776048-0C81-7493-331C-F69C6221BF75}"/>
              </a:ext>
            </a:extLst>
          </p:cNvPr>
          <p:cNvGraphicFramePr>
            <a:graphicFrameLocks noChangeAspect="1"/>
          </p:cNvGraphicFramePr>
          <p:nvPr>
            <p:extLst>
              <p:ext uri="{D42A27DB-BD31-4B8C-83A1-F6EECF244321}">
                <p14:modId xmlns:p14="http://schemas.microsoft.com/office/powerpoint/2010/main" val="276681897"/>
              </p:ext>
            </p:extLst>
          </p:nvPr>
        </p:nvGraphicFramePr>
        <p:xfrm>
          <a:off x="4643145" y="4582170"/>
          <a:ext cx="2814089" cy="644189"/>
        </p:xfrm>
        <a:graphic>
          <a:graphicData uri="http://schemas.openxmlformats.org/presentationml/2006/ole">
            <mc:AlternateContent xmlns:mc="http://schemas.openxmlformats.org/markup-compatibility/2006">
              <mc:Choice xmlns:v="urn:schemas-microsoft-com:vml" Requires="v">
                <p:oleObj name="Equation" r:id="rId4" imgW="1054080" imgH="241200" progId="Equation.DSMT4">
                  <p:embed/>
                </p:oleObj>
              </mc:Choice>
              <mc:Fallback>
                <p:oleObj name="Equation" r:id="rId4" imgW="1054080" imgH="241200" progId="Equation.DSMT4">
                  <p:embed/>
                  <p:pic>
                    <p:nvPicPr>
                      <p:cNvPr id="0" name=""/>
                      <p:cNvPicPr/>
                      <p:nvPr/>
                    </p:nvPicPr>
                    <p:blipFill>
                      <a:blip r:embed="rId5"/>
                      <a:stretch>
                        <a:fillRect/>
                      </a:stretch>
                    </p:blipFill>
                    <p:spPr>
                      <a:xfrm>
                        <a:off x="4643145" y="4582170"/>
                        <a:ext cx="2814089" cy="644189"/>
                      </a:xfrm>
                      <a:prstGeom prst="rect">
                        <a:avLst/>
                      </a:prstGeom>
                    </p:spPr>
                  </p:pic>
                </p:oleObj>
              </mc:Fallback>
            </mc:AlternateContent>
          </a:graphicData>
        </a:graphic>
      </p:graphicFrame>
    </p:spTree>
    <p:extLst>
      <p:ext uri="{BB962C8B-B14F-4D97-AF65-F5344CB8AC3E}">
        <p14:creationId xmlns:p14="http://schemas.microsoft.com/office/powerpoint/2010/main" val="334794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Alternate Process 1">
            <a:extLst>
              <a:ext uri="{FF2B5EF4-FFF2-40B4-BE49-F238E27FC236}">
                <a16:creationId xmlns:a16="http://schemas.microsoft.com/office/drawing/2014/main" id="{C136EF0A-F0A5-97A3-DDA5-84384996D4B3}"/>
              </a:ext>
            </a:extLst>
          </p:cNvPr>
          <p:cNvSpPr/>
          <p:nvPr/>
        </p:nvSpPr>
        <p:spPr bwMode="auto">
          <a:xfrm>
            <a:off x="1416469" y="986700"/>
            <a:ext cx="7664334" cy="510778"/>
          </a:xfrm>
          <a:prstGeom prst="flowChartAlternateProcess">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R="0" algn="l" defTabSz="914400" rtl="0" eaLnBrk="1" fontAlgn="base" latinLnBrk="0" hangingPunct="1">
              <a:lnSpc>
                <a:spcPct val="100000"/>
              </a:lnSpc>
              <a:spcBef>
                <a:spcPct val="50000"/>
              </a:spcBef>
              <a:spcAft>
                <a:spcPct val="0"/>
              </a:spcAft>
              <a:buClrTx/>
              <a:buSzTx/>
              <a:tabLst/>
            </a:pPr>
            <a:r>
              <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rPr>
              <a:t>Ứng suất tr</a:t>
            </a:r>
            <a:r>
              <a:rPr lang="en-US" sz="2400">
                <a:latin typeface="Arial" panose="020B0604020202020204" pitchFamily="34" charset="0"/>
                <a:cs typeface="Arial" panose="020B0604020202020204" pitchFamily="34" charset="0"/>
              </a:rPr>
              <a:t>ên mặt cắt ngang của thanh tròn chịu xoắn</a:t>
            </a: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 March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grpSp>
        <p:nvGrpSpPr>
          <p:cNvPr id="15" name="Group 14">
            <a:extLst>
              <a:ext uri="{FF2B5EF4-FFF2-40B4-BE49-F238E27FC236}">
                <a16:creationId xmlns:a16="http://schemas.microsoft.com/office/drawing/2014/main" id="{16794B48-8AE6-BA81-907E-5BEE39169A0B}"/>
              </a:ext>
            </a:extLst>
          </p:cNvPr>
          <p:cNvGrpSpPr/>
          <p:nvPr/>
        </p:nvGrpSpPr>
        <p:grpSpPr>
          <a:xfrm>
            <a:off x="981347" y="964984"/>
            <a:ext cx="496077" cy="509190"/>
            <a:chOff x="1744824" y="1853297"/>
            <a:chExt cx="485192" cy="498017"/>
          </a:xfrm>
        </p:grpSpPr>
        <p:sp>
          <p:nvSpPr>
            <p:cNvPr id="13" name="Oval 12">
              <a:extLst>
                <a:ext uri="{FF2B5EF4-FFF2-40B4-BE49-F238E27FC236}">
                  <a16:creationId xmlns:a16="http://schemas.microsoft.com/office/drawing/2014/main" id="{F6294C3F-4A75-4723-AAF5-7B4BD6C0489A}"/>
                </a:ext>
              </a:extLst>
            </p:cNvPr>
            <p:cNvSpPr/>
            <p:nvPr/>
          </p:nvSpPr>
          <p:spPr bwMode="auto">
            <a:xfrm>
              <a:off x="1744824" y="1866122"/>
              <a:ext cx="485192" cy="485192"/>
            </a:xfrm>
            <a:prstGeom prst="ellipse">
              <a:avLst/>
            </a:prstGeom>
            <a:noFill/>
            <a:ln w="571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14" name="TextBox 13">
              <a:extLst>
                <a:ext uri="{FF2B5EF4-FFF2-40B4-BE49-F238E27FC236}">
                  <a16:creationId xmlns:a16="http://schemas.microsoft.com/office/drawing/2014/main" id="{33E1AFA4-61B5-149A-941F-BB3C1F2A38C8}"/>
                </a:ext>
              </a:extLst>
            </p:cNvPr>
            <p:cNvSpPr txBox="1"/>
            <p:nvPr/>
          </p:nvSpPr>
          <p:spPr>
            <a:xfrm>
              <a:off x="1790607" y="1853297"/>
              <a:ext cx="382554" cy="474371"/>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3</a:t>
              </a:r>
            </a:p>
          </p:txBody>
        </p:sp>
      </p:grpSp>
      <p:sp>
        <p:nvSpPr>
          <p:cNvPr id="4" name="TextBox 3">
            <a:extLst>
              <a:ext uri="{FF2B5EF4-FFF2-40B4-BE49-F238E27FC236}">
                <a16:creationId xmlns:a16="http://schemas.microsoft.com/office/drawing/2014/main" id="{0373E960-0AE6-7172-7D80-B94FCBE584FC}"/>
              </a:ext>
            </a:extLst>
          </p:cNvPr>
          <p:cNvSpPr txBox="1"/>
          <p:nvPr/>
        </p:nvSpPr>
        <p:spPr>
          <a:xfrm>
            <a:off x="991671" y="1565740"/>
            <a:ext cx="4936379"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3.1 Các giả thiết về biến dạng</a:t>
            </a:r>
          </a:p>
        </p:txBody>
      </p:sp>
      <p:pic>
        <p:nvPicPr>
          <p:cNvPr id="5" name="Picture 4">
            <a:extLst>
              <a:ext uri="{FF2B5EF4-FFF2-40B4-BE49-F238E27FC236}">
                <a16:creationId xmlns:a16="http://schemas.microsoft.com/office/drawing/2014/main" id="{15F0A6F0-6D30-C89B-AF01-1D780DEC4BEA}"/>
              </a:ext>
            </a:extLst>
          </p:cNvPr>
          <p:cNvPicPr>
            <a:picLocks noChangeAspect="1"/>
          </p:cNvPicPr>
          <p:nvPr/>
        </p:nvPicPr>
        <p:blipFill>
          <a:blip r:embed="rId3"/>
          <a:stretch>
            <a:fillRect/>
          </a:stretch>
        </p:blipFill>
        <p:spPr>
          <a:xfrm>
            <a:off x="1223725" y="2356427"/>
            <a:ext cx="1859441" cy="1516511"/>
          </a:xfrm>
          <a:prstGeom prst="rect">
            <a:avLst/>
          </a:prstGeom>
        </p:spPr>
      </p:pic>
      <p:sp>
        <p:nvSpPr>
          <p:cNvPr id="9" name="TextBox 8">
            <a:extLst>
              <a:ext uri="{FF2B5EF4-FFF2-40B4-BE49-F238E27FC236}">
                <a16:creationId xmlns:a16="http://schemas.microsoft.com/office/drawing/2014/main" id="{3A93CE85-B92B-7008-2E54-148B1B68948A}"/>
              </a:ext>
            </a:extLst>
          </p:cNvPr>
          <p:cNvSpPr txBox="1"/>
          <p:nvPr/>
        </p:nvSpPr>
        <p:spPr>
          <a:xfrm>
            <a:off x="3124200" y="2159698"/>
            <a:ext cx="5681857" cy="1384995"/>
          </a:xfrm>
          <a:prstGeom prst="rect">
            <a:avLst/>
          </a:prstGeom>
          <a:noFill/>
        </p:spPr>
        <p:txBody>
          <a:bodyPr wrap="square" rtlCol="0">
            <a:spAutoFit/>
          </a:bodyPr>
          <a:lstStyle/>
          <a:p>
            <a:pPr marL="457200" indent="-457200" algn="just">
              <a:buClr>
                <a:srgbClr val="C00000"/>
              </a:buClr>
              <a:buFont typeface="Wingdings" panose="05000000000000000000" pitchFamily="2" charset="2"/>
              <a:buChar char="v"/>
            </a:pPr>
            <a:r>
              <a:rPr lang="en-US" sz="2800">
                <a:latin typeface="Arial" panose="020B0604020202020204" pitchFamily="34" charset="0"/>
                <a:cs typeface="Arial" panose="020B0604020202020204" pitchFamily="34" charset="0"/>
              </a:rPr>
              <a:t>Góc vuông thay đổi nên tồn tại ứng suất tiếp trên mặt cắt và vuông góc với bán kính.</a:t>
            </a:r>
          </a:p>
        </p:txBody>
      </p:sp>
      <p:sp>
        <p:nvSpPr>
          <p:cNvPr id="10" name="TextBox 9">
            <a:extLst>
              <a:ext uri="{FF2B5EF4-FFF2-40B4-BE49-F238E27FC236}">
                <a16:creationId xmlns:a16="http://schemas.microsoft.com/office/drawing/2014/main" id="{7790F94D-AB29-FF2A-0354-6C61AB2E0E10}"/>
              </a:ext>
            </a:extLst>
          </p:cNvPr>
          <p:cNvSpPr txBox="1"/>
          <p:nvPr/>
        </p:nvSpPr>
        <p:spPr>
          <a:xfrm>
            <a:off x="981347" y="3807371"/>
            <a:ext cx="7693574"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3.2 Biểu thức tính ứng suất trên mặt cắt ngang</a:t>
            </a:r>
          </a:p>
        </p:txBody>
      </p:sp>
      <p:pic>
        <p:nvPicPr>
          <p:cNvPr id="12" name="Picture 11">
            <a:extLst>
              <a:ext uri="{FF2B5EF4-FFF2-40B4-BE49-F238E27FC236}">
                <a16:creationId xmlns:a16="http://schemas.microsoft.com/office/drawing/2014/main" id="{E933B21D-193B-7700-8D0F-3E7BB869BE92}"/>
              </a:ext>
            </a:extLst>
          </p:cNvPr>
          <p:cNvPicPr>
            <a:picLocks noChangeAspect="1"/>
          </p:cNvPicPr>
          <p:nvPr/>
        </p:nvPicPr>
        <p:blipFill>
          <a:blip r:embed="rId4"/>
          <a:stretch>
            <a:fillRect/>
          </a:stretch>
        </p:blipFill>
        <p:spPr>
          <a:xfrm>
            <a:off x="1193242" y="4357215"/>
            <a:ext cx="3779848" cy="1691787"/>
          </a:xfrm>
          <a:prstGeom prst="rect">
            <a:avLst/>
          </a:prstGeom>
        </p:spPr>
      </p:pic>
      <p:pic>
        <p:nvPicPr>
          <p:cNvPr id="17" name="Picture 16">
            <a:extLst>
              <a:ext uri="{FF2B5EF4-FFF2-40B4-BE49-F238E27FC236}">
                <a16:creationId xmlns:a16="http://schemas.microsoft.com/office/drawing/2014/main" id="{3DB464BE-A80D-062E-0F56-FEAF9338C3E4}"/>
              </a:ext>
            </a:extLst>
          </p:cNvPr>
          <p:cNvPicPr>
            <a:picLocks noChangeAspect="1"/>
          </p:cNvPicPr>
          <p:nvPr/>
        </p:nvPicPr>
        <p:blipFill>
          <a:blip r:embed="rId5"/>
          <a:stretch>
            <a:fillRect/>
          </a:stretch>
        </p:blipFill>
        <p:spPr>
          <a:xfrm>
            <a:off x="5320431" y="4265767"/>
            <a:ext cx="2720576" cy="1874682"/>
          </a:xfrm>
          <a:prstGeom prst="rect">
            <a:avLst/>
          </a:prstGeom>
        </p:spPr>
      </p:pic>
    </p:spTree>
    <p:extLst>
      <p:ext uri="{BB962C8B-B14F-4D97-AF65-F5344CB8AC3E}">
        <p14:creationId xmlns:p14="http://schemas.microsoft.com/office/powerpoint/2010/main" val="407345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par>
                                <p:cTn id="23" presetID="22" presetClass="entr" presetSubtype="1"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up)">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Alternate Process 1">
            <a:extLst>
              <a:ext uri="{FF2B5EF4-FFF2-40B4-BE49-F238E27FC236}">
                <a16:creationId xmlns:a16="http://schemas.microsoft.com/office/drawing/2014/main" id="{C136EF0A-F0A5-97A3-DDA5-84384996D4B3}"/>
              </a:ext>
            </a:extLst>
          </p:cNvPr>
          <p:cNvSpPr/>
          <p:nvPr/>
        </p:nvSpPr>
        <p:spPr bwMode="auto">
          <a:xfrm>
            <a:off x="1416469" y="986700"/>
            <a:ext cx="7664334" cy="510778"/>
          </a:xfrm>
          <a:prstGeom prst="flowChartAlternateProcess">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R="0" algn="l" defTabSz="914400" rtl="0" eaLnBrk="1" fontAlgn="base" latinLnBrk="0" hangingPunct="1">
              <a:lnSpc>
                <a:spcPct val="100000"/>
              </a:lnSpc>
              <a:spcBef>
                <a:spcPct val="50000"/>
              </a:spcBef>
              <a:spcAft>
                <a:spcPct val="0"/>
              </a:spcAft>
              <a:buClrTx/>
              <a:buSzTx/>
              <a:tabLst/>
            </a:pPr>
            <a:r>
              <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rPr>
              <a:t>Ứng suất tr</a:t>
            </a:r>
            <a:r>
              <a:rPr lang="en-US" sz="2400">
                <a:latin typeface="Arial" panose="020B0604020202020204" pitchFamily="34" charset="0"/>
                <a:cs typeface="Arial" panose="020B0604020202020204" pitchFamily="34" charset="0"/>
              </a:rPr>
              <a:t>ên mặt cắt ngang của thanh tròn chịu xoắn</a:t>
            </a: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 March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grpSp>
        <p:nvGrpSpPr>
          <p:cNvPr id="15" name="Group 14">
            <a:extLst>
              <a:ext uri="{FF2B5EF4-FFF2-40B4-BE49-F238E27FC236}">
                <a16:creationId xmlns:a16="http://schemas.microsoft.com/office/drawing/2014/main" id="{16794B48-8AE6-BA81-907E-5BEE39169A0B}"/>
              </a:ext>
            </a:extLst>
          </p:cNvPr>
          <p:cNvGrpSpPr/>
          <p:nvPr/>
        </p:nvGrpSpPr>
        <p:grpSpPr>
          <a:xfrm>
            <a:off x="981347" y="964984"/>
            <a:ext cx="496077" cy="509190"/>
            <a:chOff x="1744824" y="1853297"/>
            <a:chExt cx="485192" cy="498017"/>
          </a:xfrm>
        </p:grpSpPr>
        <p:sp>
          <p:nvSpPr>
            <p:cNvPr id="13" name="Oval 12">
              <a:extLst>
                <a:ext uri="{FF2B5EF4-FFF2-40B4-BE49-F238E27FC236}">
                  <a16:creationId xmlns:a16="http://schemas.microsoft.com/office/drawing/2014/main" id="{F6294C3F-4A75-4723-AAF5-7B4BD6C0489A}"/>
                </a:ext>
              </a:extLst>
            </p:cNvPr>
            <p:cNvSpPr/>
            <p:nvPr/>
          </p:nvSpPr>
          <p:spPr bwMode="auto">
            <a:xfrm>
              <a:off x="1744824" y="1866122"/>
              <a:ext cx="485192" cy="485192"/>
            </a:xfrm>
            <a:prstGeom prst="ellipse">
              <a:avLst/>
            </a:prstGeom>
            <a:noFill/>
            <a:ln w="571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14" name="TextBox 13">
              <a:extLst>
                <a:ext uri="{FF2B5EF4-FFF2-40B4-BE49-F238E27FC236}">
                  <a16:creationId xmlns:a16="http://schemas.microsoft.com/office/drawing/2014/main" id="{33E1AFA4-61B5-149A-941F-BB3C1F2A38C8}"/>
                </a:ext>
              </a:extLst>
            </p:cNvPr>
            <p:cNvSpPr txBox="1"/>
            <p:nvPr/>
          </p:nvSpPr>
          <p:spPr>
            <a:xfrm>
              <a:off x="1790607" y="1853297"/>
              <a:ext cx="382554" cy="474371"/>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3</a:t>
              </a:r>
            </a:p>
          </p:txBody>
        </p:sp>
      </p:grpSp>
      <p:sp>
        <p:nvSpPr>
          <p:cNvPr id="10" name="TextBox 9">
            <a:extLst>
              <a:ext uri="{FF2B5EF4-FFF2-40B4-BE49-F238E27FC236}">
                <a16:creationId xmlns:a16="http://schemas.microsoft.com/office/drawing/2014/main" id="{7790F94D-AB29-FF2A-0354-6C61AB2E0E10}"/>
              </a:ext>
            </a:extLst>
          </p:cNvPr>
          <p:cNvSpPr txBox="1"/>
          <p:nvPr/>
        </p:nvSpPr>
        <p:spPr>
          <a:xfrm>
            <a:off x="990600" y="1614229"/>
            <a:ext cx="7693574"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3.2 Biểu thức tính ứng suất trên mặt cắt ngang</a:t>
            </a:r>
          </a:p>
        </p:txBody>
      </p:sp>
      <p:pic>
        <p:nvPicPr>
          <p:cNvPr id="12" name="Picture 11">
            <a:extLst>
              <a:ext uri="{FF2B5EF4-FFF2-40B4-BE49-F238E27FC236}">
                <a16:creationId xmlns:a16="http://schemas.microsoft.com/office/drawing/2014/main" id="{E933B21D-193B-7700-8D0F-3E7BB869BE92}"/>
              </a:ext>
            </a:extLst>
          </p:cNvPr>
          <p:cNvPicPr>
            <a:picLocks noChangeAspect="1"/>
          </p:cNvPicPr>
          <p:nvPr/>
        </p:nvPicPr>
        <p:blipFill>
          <a:blip r:embed="rId3"/>
          <a:stretch>
            <a:fillRect/>
          </a:stretch>
        </p:blipFill>
        <p:spPr>
          <a:xfrm>
            <a:off x="1057539" y="2226379"/>
            <a:ext cx="3779848" cy="1691787"/>
          </a:xfrm>
          <a:prstGeom prst="rect">
            <a:avLst/>
          </a:prstGeom>
        </p:spPr>
      </p:pic>
      <p:pic>
        <p:nvPicPr>
          <p:cNvPr id="17" name="Picture 16">
            <a:extLst>
              <a:ext uri="{FF2B5EF4-FFF2-40B4-BE49-F238E27FC236}">
                <a16:creationId xmlns:a16="http://schemas.microsoft.com/office/drawing/2014/main" id="{3DB464BE-A80D-062E-0F56-FEAF9338C3E4}"/>
              </a:ext>
            </a:extLst>
          </p:cNvPr>
          <p:cNvPicPr>
            <a:picLocks noChangeAspect="1"/>
          </p:cNvPicPr>
          <p:nvPr/>
        </p:nvPicPr>
        <p:blipFill>
          <a:blip r:embed="rId4"/>
          <a:stretch>
            <a:fillRect/>
          </a:stretch>
        </p:blipFill>
        <p:spPr>
          <a:xfrm>
            <a:off x="5218512" y="2161663"/>
            <a:ext cx="2720576" cy="1874682"/>
          </a:xfrm>
          <a:prstGeom prst="rect">
            <a:avLst/>
          </a:prstGeom>
        </p:spPr>
      </p:pic>
      <p:sp>
        <p:nvSpPr>
          <p:cNvPr id="3" name="TextBox 2">
            <a:extLst>
              <a:ext uri="{FF2B5EF4-FFF2-40B4-BE49-F238E27FC236}">
                <a16:creationId xmlns:a16="http://schemas.microsoft.com/office/drawing/2014/main" id="{4B87C7B4-0A0C-15F1-89D4-C14137708D7C}"/>
              </a:ext>
            </a:extLst>
          </p:cNvPr>
          <p:cNvSpPr txBox="1"/>
          <p:nvPr/>
        </p:nvSpPr>
        <p:spPr>
          <a:xfrm>
            <a:off x="981347" y="3989690"/>
            <a:ext cx="2480528" cy="523220"/>
          </a:xfrm>
          <a:prstGeom prst="rect">
            <a:avLst/>
          </a:prstGeom>
          <a:noFill/>
        </p:spPr>
        <p:txBody>
          <a:bodyPr wrap="square" rtlCol="0">
            <a:spAutoFit/>
          </a:bodyPr>
          <a:lstStyle/>
          <a:p>
            <a:pPr marL="457200" indent="-457200" algn="l">
              <a:buClr>
                <a:srgbClr val="C00000"/>
              </a:buClr>
              <a:buFont typeface="Wingdings" panose="05000000000000000000" pitchFamily="2" charset="2"/>
              <a:buChar char="v"/>
            </a:pPr>
            <a:r>
              <a:rPr lang="en-US" sz="2800">
                <a:latin typeface="Arial" panose="020B0604020202020204" pitchFamily="34" charset="0"/>
                <a:cs typeface="Arial" panose="020B0604020202020204" pitchFamily="34" charset="0"/>
              </a:rPr>
              <a:t>Góc trượt:</a:t>
            </a:r>
          </a:p>
        </p:txBody>
      </p:sp>
      <p:graphicFrame>
        <p:nvGraphicFramePr>
          <p:cNvPr id="6" name="Object 5">
            <a:extLst>
              <a:ext uri="{FF2B5EF4-FFF2-40B4-BE49-F238E27FC236}">
                <a16:creationId xmlns:a16="http://schemas.microsoft.com/office/drawing/2014/main" id="{7D3925BB-D821-7AEC-7FD3-16546353010F}"/>
              </a:ext>
            </a:extLst>
          </p:cNvPr>
          <p:cNvGraphicFramePr>
            <a:graphicFrameLocks noChangeAspect="1"/>
          </p:cNvGraphicFramePr>
          <p:nvPr>
            <p:extLst>
              <p:ext uri="{D42A27DB-BD31-4B8C-83A1-F6EECF244321}">
                <p14:modId xmlns:p14="http://schemas.microsoft.com/office/powerpoint/2010/main" val="2617662896"/>
              </p:ext>
            </p:extLst>
          </p:nvPr>
        </p:nvGraphicFramePr>
        <p:xfrm>
          <a:off x="3281353" y="4053961"/>
          <a:ext cx="361043" cy="469356"/>
        </p:xfrm>
        <a:graphic>
          <a:graphicData uri="http://schemas.openxmlformats.org/presentationml/2006/ole">
            <mc:AlternateContent xmlns:mc="http://schemas.openxmlformats.org/markup-compatibility/2006">
              <mc:Choice xmlns:v="urn:schemas-microsoft-com:vml" Requires="v">
                <p:oleObj name="Equation" r:id="rId5" imgW="126720" imgH="164880" progId="Equation.DSMT4">
                  <p:embed/>
                </p:oleObj>
              </mc:Choice>
              <mc:Fallback>
                <p:oleObj name="Equation" r:id="rId5" imgW="126720" imgH="164880" progId="Equation.DSMT4">
                  <p:embed/>
                  <p:pic>
                    <p:nvPicPr>
                      <p:cNvPr id="0" name=""/>
                      <p:cNvPicPr/>
                      <p:nvPr/>
                    </p:nvPicPr>
                    <p:blipFill>
                      <a:blip r:embed="rId6"/>
                      <a:stretch>
                        <a:fillRect/>
                      </a:stretch>
                    </p:blipFill>
                    <p:spPr>
                      <a:xfrm>
                        <a:off x="3281353" y="4053961"/>
                        <a:ext cx="361043" cy="469356"/>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49E330E3-D765-B922-E49C-507C469429D1}"/>
              </a:ext>
            </a:extLst>
          </p:cNvPr>
          <p:cNvSpPr txBox="1"/>
          <p:nvPr/>
        </p:nvSpPr>
        <p:spPr>
          <a:xfrm>
            <a:off x="981346" y="4432323"/>
            <a:ext cx="2480528" cy="523220"/>
          </a:xfrm>
          <a:prstGeom prst="rect">
            <a:avLst/>
          </a:prstGeom>
          <a:noFill/>
        </p:spPr>
        <p:txBody>
          <a:bodyPr wrap="square" rtlCol="0">
            <a:spAutoFit/>
          </a:bodyPr>
          <a:lstStyle/>
          <a:p>
            <a:pPr marL="457200" indent="-457200" algn="l">
              <a:buClr>
                <a:srgbClr val="C00000"/>
              </a:buClr>
              <a:buFont typeface="Wingdings" panose="05000000000000000000" pitchFamily="2" charset="2"/>
              <a:buChar char="v"/>
            </a:pPr>
            <a:r>
              <a:rPr lang="en-US" sz="2800">
                <a:latin typeface="Arial" panose="020B0604020202020204" pitchFamily="34" charset="0"/>
                <a:cs typeface="Arial" panose="020B0604020202020204" pitchFamily="34" charset="0"/>
              </a:rPr>
              <a:t>Góc xoắn:</a:t>
            </a:r>
          </a:p>
        </p:txBody>
      </p:sp>
      <p:graphicFrame>
        <p:nvGraphicFramePr>
          <p:cNvPr id="8" name="Object 7">
            <a:extLst>
              <a:ext uri="{FF2B5EF4-FFF2-40B4-BE49-F238E27FC236}">
                <a16:creationId xmlns:a16="http://schemas.microsoft.com/office/drawing/2014/main" id="{7497FB1D-111C-C8E7-B174-1D51B574BF90}"/>
              </a:ext>
            </a:extLst>
          </p:cNvPr>
          <p:cNvGraphicFramePr>
            <a:graphicFrameLocks noChangeAspect="1"/>
          </p:cNvGraphicFramePr>
          <p:nvPr>
            <p:extLst>
              <p:ext uri="{D42A27DB-BD31-4B8C-83A1-F6EECF244321}">
                <p14:modId xmlns:p14="http://schemas.microsoft.com/office/powerpoint/2010/main" val="86165160"/>
              </p:ext>
            </p:extLst>
          </p:nvPr>
        </p:nvGraphicFramePr>
        <p:xfrm>
          <a:off x="3168456" y="4468042"/>
          <a:ext cx="586836" cy="521632"/>
        </p:xfrm>
        <a:graphic>
          <a:graphicData uri="http://schemas.openxmlformats.org/presentationml/2006/ole">
            <mc:AlternateContent xmlns:mc="http://schemas.openxmlformats.org/markup-compatibility/2006">
              <mc:Choice xmlns:v="urn:schemas-microsoft-com:vml" Requires="v">
                <p:oleObj name="Equation" r:id="rId7" imgW="228600" imgH="203040" progId="Equation.DSMT4">
                  <p:embed/>
                </p:oleObj>
              </mc:Choice>
              <mc:Fallback>
                <p:oleObj name="Equation" r:id="rId7" imgW="228600" imgH="203040" progId="Equation.DSMT4">
                  <p:embed/>
                  <p:pic>
                    <p:nvPicPr>
                      <p:cNvPr id="0" name=""/>
                      <p:cNvPicPr/>
                      <p:nvPr/>
                    </p:nvPicPr>
                    <p:blipFill>
                      <a:blip r:embed="rId8"/>
                      <a:stretch>
                        <a:fillRect/>
                      </a:stretch>
                    </p:blipFill>
                    <p:spPr>
                      <a:xfrm>
                        <a:off x="3168456" y="4468042"/>
                        <a:ext cx="586836" cy="521632"/>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722614E2-368E-62DC-BFCA-930378543CA5}"/>
              </a:ext>
            </a:extLst>
          </p:cNvPr>
          <p:cNvSpPr txBox="1"/>
          <p:nvPr/>
        </p:nvSpPr>
        <p:spPr>
          <a:xfrm>
            <a:off x="981345" y="4908135"/>
            <a:ext cx="3329397" cy="523220"/>
          </a:xfrm>
          <a:prstGeom prst="rect">
            <a:avLst/>
          </a:prstGeom>
          <a:noFill/>
        </p:spPr>
        <p:txBody>
          <a:bodyPr wrap="square" rtlCol="0">
            <a:spAutoFit/>
          </a:bodyPr>
          <a:lstStyle/>
          <a:p>
            <a:pPr marL="457200" indent="-457200" algn="l">
              <a:buClr>
                <a:srgbClr val="C00000"/>
              </a:buClr>
              <a:buFont typeface="Wingdings" panose="05000000000000000000" pitchFamily="2" charset="2"/>
              <a:buChar char="v"/>
            </a:pPr>
            <a:r>
              <a:rPr lang="en-US" sz="2800">
                <a:latin typeface="Arial" panose="020B0604020202020204" pitchFamily="34" charset="0"/>
                <a:cs typeface="Arial" panose="020B0604020202020204" pitchFamily="34" charset="0"/>
              </a:rPr>
              <a:t>Vì biến dạng bé:</a:t>
            </a:r>
          </a:p>
        </p:txBody>
      </p:sp>
      <p:graphicFrame>
        <p:nvGraphicFramePr>
          <p:cNvPr id="16" name="Object 15">
            <a:extLst>
              <a:ext uri="{FF2B5EF4-FFF2-40B4-BE49-F238E27FC236}">
                <a16:creationId xmlns:a16="http://schemas.microsoft.com/office/drawing/2014/main" id="{4848D44B-4B04-9AD5-89C2-15161205BFC0}"/>
              </a:ext>
            </a:extLst>
          </p:cNvPr>
          <p:cNvGraphicFramePr>
            <a:graphicFrameLocks noChangeAspect="1"/>
          </p:cNvGraphicFramePr>
          <p:nvPr>
            <p:extLst>
              <p:ext uri="{D42A27DB-BD31-4B8C-83A1-F6EECF244321}">
                <p14:modId xmlns:p14="http://schemas.microsoft.com/office/powerpoint/2010/main" val="800139454"/>
              </p:ext>
            </p:extLst>
          </p:nvPr>
        </p:nvGraphicFramePr>
        <p:xfrm>
          <a:off x="4208105" y="4784353"/>
          <a:ext cx="2683408" cy="799862"/>
        </p:xfrm>
        <a:graphic>
          <a:graphicData uri="http://schemas.openxmlformats.org/presentationml/2006/ole">
            <mc:AlternateContent xmlns:mc="http://schemas.openxmlformats.org/markup-compatibility/2006">
              <mc:Choice xmlns:v="urn:schemas-microsoft-com:vml" Requires="v">
                <p:oleObj name="Equation" r:id="rId9" imgW="1320480" imgH="393480" progId="Equation.DSMT4">
                  <p:embed/>
                </p:oleObj>
              </mc:Choice>
              <mc:Fallback>
                <p:oleObj name="Equation" r:id="rId9" imgW="1320480" imgH="393480" progId="Equation.DSMT4">
                  <p:embed/>
                  <p:pic>
                    <p:nvPicPr>
                      <p:cNvPr id="0" name=""/>
                      <p:cNvPicPr/>
                      <p:nvPr/>
                    </p:nvPicPr>
                    <p:blipFill>
                      <a:blip r:embed="rId10"/>
                      <a:stretch>
                        <a:fillRect/>
                      </a:stretch>
                    </p:blipFill>
                    <p:spPr>
                      <a:xfrm>
                        <a:off x="4208105" y="4784353"/>
                        <a:ext cx="2683408" cy="799862"/>
                      </a:xfrm>
                      <a:prstGeom prst="rect">
                        <a:avLst/>
                      </a:prstGeom>
                    </p:spPr>
                  </p:pic>
                </p:oleObj>
              </mc:Fallback>
            </mc:AlternateContent>
          </a:graphicData>
        </a:graphic>
      </p:graphicFrame>
    </p:spTree>
    <p:extLst>
      <p:ext uri="{BB962C8B-B14F-4D97-AF65-F5344CB8AC3E}">
        <p14:creationId xmlns:p14="http://schemas.microsoft.com/office/powerpoint/2010/main" val="12722872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Alternate Process 1">
            <a:extLst>
              <a:ext uri="{FF2B5EF4-FFF2-40B4-BE49-F238E27FC236}">
                <a16:creationId xmlns:a16="http://schemas.microsoft.com/office/drawing/2014/main" id="{C136EF0A-F0A5-97A3-DDA5-84384996D4B3}"/>
              </a:ext>
            </a:extLst>
          </p:cNvPr>
          <p:cNvSpPr/>
          <p:nvPr/>
        </p:nvSpPr>
        <p:spPr bwMode="auto">
          <a:xfrm>
            <a:off x="1416469" y="986700"/>
            <a:ext cx="7664334" cy="510778"/>
          </a:xfrm>
          <a:prstGeom prst="flowChartAlternateProcess">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R="0" algn="l" defTabSz="914400" rtl="0" eaLnBrk="1" fontAlgn="base" latinLnBrk="0" hangingPunct="1">
              <a:lnSpc>
                <a:spcPct val="100000"/>
              </a:lnSpc>
              <a:spcBef>
                <a:spcPct val="50000"/>
              </a:spcBef>
              <a:spcAft>
                <a:spcPct val="0"/>
              </a:spcAft>
              <a:buClrTx/>
              <a:buSzTx/>
              <a:tabLst/>
            </a:pPr>
            <a:r>
              <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rPr>
              <a:t>Ứng suất tr</a:t>
            </a:r>
            <a:r>
              <a:rPr lang="en-US" sz="2400">
                <a:latin typeface="Arial" panose="020B0604020202020204" pitchFamily="34" charset="0"/>
                <a:cs typeface="Arial" panose="020B0604020202020204" pitchFamily="34" charset="0"/>
              </a:rPr>
              <a:t>ên mặt cắt ngang của thanh tròn chịu xoắn</a:t>
            </a: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 March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grpSp>
        <p:nvGrpSpPr>
          <p:cNvPr id="15" name="Group 14">
            <a:extLst>
              <a:ext uri="{FF2B5EF4-FFF2-40B4-BE49-F238E27FC236}">
                <a16:creationId xmlns:a16="http://schemas.microsoft.com/office/drawing/2014/main" id="{16794B48-8AE6-BA81-907E-5BEE39169A0B}"/>
              </a:ext>
            </a:extLst>
          </p:cNvPr>
          <p:cNvGrpSpPr/>
          <p:nvPr/>
        </p:nvGrpSpPr>
        <p:grpSpPr>
          <a:xfrm>
            <a:off x="981347" y="964984"/>
            <a:ext cx="496077" cy="509190"/>
            <a:chOff x="1744824" y="1853297"/>
            <a:chExt cx="485192" cy="498017"/>
          </a:xfrm>
        </p:grpSpPr>
        <p:sp>
          <p:nvSpPr>
            <p:cNvPr id="13" name="Oval 12">
              <a:extLst>
                <a:ext uri="{FF2B5EF4-FFF2-40B4-BE49-F238E27FC236}">
                  <a16:creationId xmlns:a16="http://schemas.microsoft.com/office/drawing/2014/main" id="{F6294C3F-4A75-4723-AAF5-7B4BD6C0489A}"/>
                </a:ext>
              </a:extLst>
            </p:cNvPr>
            <p:cNvSpPr/>
            <p:nvPr/>
          </p:nvSpPr>
          <p:spPr bwMode="auto">
            <a:xfrm>
              <a:off x="1744824" y="1866122"/>
              <a:ext cx="485192" cy="485192"/>
            </a:xfrm>
            <a:prstGeom prst="ellipse">
              <a:avLst/>
            </a:prstGeom>
            <a:noFill/>
            <a:ln w="571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14" name="TextBox 13">
              <a:extLst>
                <a:ext uri="{FF2B5EF4-FFF2-40B4-BE49-F238E27FC236}">
                  <a16:creationId xmlns:a16="http://schemas.microsoft.com/office/drawing/2014/main" id="{33E1AFA4-61B5-149A-941F-BB3C1F2A38C8}"/>
                </a:ext>
              </a:extLst>
            </p:cNvPr>
            <p:cNvSpPr txBox="1"/>
            <p:nvPr/>
          </p:nvSpPr>
          <p:spPr>
            <a:xfrm>
              <a:off x="1790607" y="1853297"/>
              <a:ext cx="382554" cy="474371"/>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3</a:t>
              </a:r>
            </a:p>
          </p:txBody>
        </p:sp>
      </p:grpSp>
      <p:sp>
        <p:nvSpPr>
          <p:cNvPr id="10" name="TextBox 9">
            <a:extLst>
              <a:ext uri="{FF2B5EF4-FFF2-40B4-BE49-F238E27FC236}">
                <a16:creationId xmlns:a16="http://schemas.microsoft.com/office/drawing/2014/main" id="{7790F94D-AB29-FF2A-0354-6C61AB2E0E10}"/>
              </a:ext>
            </a:extLst>
          </p:cNvPr>
          <p:cNvSpPr txBox="1"/>
          <p:nvPr/>
        </p:nvSpPr>
        <p:spPr>
          <a:xfrm>
            <a:off x="990600" y="1614229"/>
            <a:ext cx="7693574"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3.2 Biểu thức tính ứng suất trên mặt cắt ngang</a:t>
            </a:r>
          </a:p>
        </p:txBody>
      </p:sp>
      <p:sp>
        <p:nvSpPr>
          <p:cNvPr id="4" name="TextBox 3">
            <a:extLst>
              <a:ext uri="{FF2B5EF4-FFF2-40B4-BE49-F238E27FC236}">
                <a16:creationId xmlns:a16="http://schemas.microsoft.com/office/drawing/2014/main" id="{605C1003-B485-0B27-72F0-8B2AB40E721B}"/>
              </a:ext>
            </a:extLst>
          </p:cNvPr>
          <p:cNvSpPr txBox="1"/>
          <p:nvPr/>
        </p:nvSpPr>
        <p:spPr>
          <a:xfrm>
            <a:off x="1231641" y="2137449"/>
            <a:ext cx="3956179" cy="523220"/>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Theo định luật Hooke:</a:t>
            </a:r>
          </a:p>
        </p:txBody>
      </p:sp>
      <p:graphicFrame>
        <p:nvGraphicFramePr>
          <p:cNvPr id="5" name="Object 4">
            <a:extLst>
              <a:ext uri="{FF2B5EF4-FFF2-40B4-BE49-F238E27FC236}">
                <a16:creationId xmlns:a16="http://schemas.microsoft.com/office/drawing/2014/main" id="{2B132803-246A-46EC-0CB5-2466776E74D4}"/>
              </a:ext>
            </a:extLst>
          </p:cNvPr>
          <p:cNvGraphicFramePr>
            <a:graphicFrameLocks noChangeAspect="1"/>
          </p:cNvGraphicFramePr>
          <p:nvPr>
            <p:extLst>
              <p:ext uri="{D42A27DB-BD31-4B8C-83A1-F6EECF244321}">
                <p14:modId xmlns:p14="http://schemas.microsoft.com/office/powerpoint/2010/main" val="1764872423"/>
              </p:ext>
            </p:extLst>
          </p:nvPr>
        </p:nvGraphicFramePr>
        <p:xfrm>
          <a:off x="4952676" y="2229765"/>
          <a:ext cx="952370" cy="411836"/>
        </p:xfrm>
        <a:graphic>
          <a:graphicData uri="http://schemas.openxmlformats.org/presentationml/2006/ole">
            <mc:AlternateContent xmlns:mc="http://schemas.openxmlformats.org/markup-compatibility/2006">
              <mc:Choice xmlns:v="urn:schemas-microsoft-com:vml" Requires="v">
                <p:oleObj name="Equation" r:id="rId3" imgW="469800" imgH="203040" progId="Equation.DSMT4">
                  <p:embed/>
                </p:oleObj>
              </mc:Choice>
              <mc:Fallback>
                <p:oleObj name="Equation" r:id="rId3" imgW="469800" imgH="203040" progId="Equation.DSMT4">
                  <p:embed/>
                  <p:pic>
                    <p:nvPicPr>
                      <p:cNvPr id="0" name=""/>
                      <p:cNvPicPr/>
                      <p:nvPr/>
                    </p:nvPicPr>
                    <p:blipFill>
                      <a:blip r:embed="rId4"/>
                      <a:stretch>
                        <a:fillRect/>
                      </a:stretch>
                    </p:blipFill>
                    <p:spPr>
                      <a:xfrm>
                        <a:off x="4952676" y="2229765"/>
                        <a:ext cx="952370" cy="411836"/>
                      </a:xfrm>
                      <a:prstGeom prst="rect">
                        <a:avLst/>
                      </a:prstGeom>
                    </p:spPr>
                  </p:pic>
                </p:oleObj>
              </mc:Fallback>
            </mc:AlternateContent>
          </a:graphicData>
        </a:graphic>
      </p:graphicFrame>
      <p:pic>
        <p:nvPicPr>
          <p:cNvPr id="18" name="Picture 17">
            <a:extLst>
              <a:ext uri="{FF2B5EF4-FFF2-40B4-BE49-F238E27FC236}">
                <a16:creationId xmlns:a16="http://schemas.microsoft.com/office/drawing/2014/main" id="{28F11603-BF72-2C99-FA80-575725818868}"/>
              </a:ext>
            </a:extLst>
          </p:cNvPr>
          <p:cNvPicPr>
            <a:picLocks noChangeAspect="1"/>
          </p:cNvPicPr>
          <p:nvPr/>
        </p:nvPicPr>
        <p:blipFill>
          <a:blip r:embed="rId5"/>
          <a:stretch>
            <a:fillRect/>
          </a:stretch>
        </p:blipFill>
        <p:spPr>
          <a:xfrm>
            <a:off x="1097104" y="2718924"/>
            <a:ext cx="2027096" cy="1478408"/>
          </a:xfrm>
          <a:prstGeom prst="rect">
            <a:avLst/>
          </a:prstGeom>
        </p:spPr>
      </p:pic>
      <p:sp>
        <p:nvSpPr>
          <p:cNvPr id="19" name="TextBox 18">
            <a:extLst>
              <a:ext uri="{FF2B5EF4-FFF2-40B4-BE49-F238E27FC236}">
                <a16:creationId xmlns:a16="http://schemas.microsoft.com/office/drawing/2014/main" id="{7E9210CA-4F04-D00C-E863-4D757F9003F8}"/>
              </a:ext>
            </a:extLst>
          </p:cNvPr>
          <p:cNvSpPr txBox="1"/>
          <p:nvPr/>
        </p:nvSpPr>
        <p:spPr>
          <a:xfrm>
            <a:off x="2813714" y="2640449"/>
            <a:ext cx="4748212" cy="523220"/>
          </a:xfrm>
          <a:prstGeom prst="rect">
            <a:avLst/>
          </a:prstGeom>
          <a:noFill/>
        </p:spPr>
        <p:txBody>
          <a:bodyPr wrap="square" rtlCol="0">
            <a:spAutoFit/>
          </a:bodyPr>
          <a:lstStyle/>
          <a:p>
            <a:pPr algn="l"/>
            <a:r>
              <a:rPr lang="en-US" sz="2800" i="1">
                <a:latin typeface="Arial" panose="020B0604020202020204" pitchFamily="34" charset="0"/>
                <a:cs typeface="Arial" panose="020B0604020202020204" pitchFamily="34" charset="0"/>
              </a:rPr>
              <a:t>G</a:t>
            </a:r>
            <a:r>
              <a:rPr lang="en-US" sz="2800">
                <a:latin typeface="Arial" panose="020B0604020202020204" pitchFamily="34" charset="0"/>
                <a:cs typeface="Arial" panose="020B0604020202020204" pitchFamily="34" charset="0"/>
              </a:rPr>
              <a:t>: mô đun trượt của vật liệu</a:t>
            </a:r>
          </a:p>
        </p:txBody>
      </p:sp>
      <p:pic>
        <p:nvPicPr>
          <p:cNvPr id="21" name="Picture 20">
            <a:extLst>
              <a:ext uri="{FF2B5EF4-FFF2-40B4-BE49-F238E27FC236}">
                <a16:creationId xmlns:a16="http://schemas.microsoft.com/office/drawing/2014/main" id="{D42EDF48-A8E7-A5EB-F934-4B5F967717AE}"/>
              </a:ext>
            </a:extLst>
          </p:cNvPr>
          <p:cNvPicPr>
            <a:picLocks noChangeAspect="1"/>
          </p:cNvPicPr>
          <p:nvPr/>
        </p:nvPicPr>
        <p:blipFill>
          <a:blip r:embed="rId6"/>
          <a:stretch>
            <a:fillRect/>
          </a:stretch>
        </p:blipFill>
        <p:spPr>
          <a:xfrm>
            <a:off x="2999161" y="3221924"/>
            <a:ext cx="5685013" cy="2834886"/>
          </a:xfrm>
          <a:prstGeom prst="rect">
            <a:avLst/>
          </a:prstGeom>
        </p:spPr>
      </p:pic>
    </p:spTree>
    <p:extLst>
      <p:ext uri="{BB962C8B-B14F-4D97-AF65-F5344CB8AC3E}">
        <p14:creationId xmlns:p14="http://schemas.microsoft.com/office/powerpoint/2010/main" val="1008968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86" name="Rectangle: Rounded Corners 15385">
            <a:extLst>
              <a:ext uri="{FF2B5EF4-FFF2-40B4-BE49-F238E27FC236}">
                <a16:creationId xmlns:a16="http://schemas.microsoft.com/office/drawing/2014/main" id="{D787476C-6844-B463-2BD4-990639929F94}"/>
              </a:ext>
            </a:extLst>
          </p:cNvPr>
          <p:cNvSpPr/>
          <p:nvPr/>
        </p:nvSpPr>
        <p:spPr bwMode="auto">
          <a:xfrm>
            <a:off x="1556176" y="1082175"/>
            <a:ext cx="1802845" cy="578882"/>
          </a:xfrm>
          <a:prstGeom prst="roundRect">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R="0" defTabSz="914400" rtl="0" eaLnBrk="1" fontAlgn="base" latinLnBrk="0" hangingPunct="1">
              <a:lnSpc>
                <a:spcPct val="100000"/>
              </a:lnSpc>
              <a:spcBef>
                <a:spcPct val="50000"/>
              </a:spcBef>
              <a:spcAft>
                <a:spcPct val="0"/>
              </a:spcAft>
              <a:buClrTx/>
              <a:buSzTx/>
              <a:tabLst/>
            </a:pPr>
            <a:r>
              <a:rPr kumimoji="0" lang="en-US" sz="2800" b="0" i="0" u="none" strike="noStrike" cap="none" normalizeH="0" baseline="0">
                <a:ln>
                  <a:noFill/>
                </a:ln>
                <a:solidFill>
                  <a:schemeClr val="tx1"/>
                </a:solidFill>
                <a:effectLst/>
                <a:latin typeface="VNI-Helve" pitchFamily="2" charset="0"/>
              </a:rPr>
              <a:t>Giới thiệu</a:t>
            </a:r>
          </a:p>
        </p:txBody>
      </p:sp>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 March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grpSp>
        <p:nvGrpSpPr>
          <p:cNvPr id="15" name="Group 14">
            <a:extLst>
              <a:ext uri="{FF2B5EF4-FFF2-40B4-BE49-F238E27FC236}">
                <a16:creationId xmlns:a16="http://schemas.microsoft.com/office/drawing/2014/main" id="{16794B48-8AE6-BA81-907E-5BEE39169A0B}"/>
              </a:ext>
            </a:extLst>
          </p:cNvPr>
          <p:cNvGrpSpPr/>
          <p:nvPr/>
        </p:nvGrpSpPr>
        <p:grpSpPr>
          <a:xfrm>
            <a:off x="1119187" y="1072140"/>
            <a:ext cx="535155" cy="577099"/>
            <a:chOff x="1744824" y="1853297"/>
            <a:chExt cx="485192" cy="523220"/>
          </a:xfrm>
        </p:grpSpPr>
        <p:sp>
          <p:nvSpPr>
            <p:cNvPr id="13" name="Oval 12">
              <a:extLst>
                <a:ext uri="{FF2B5EF4-FFF2-40B4-BE49-F238E27FC236}">
                  <a16:creationId xmlns:a16="http://schemas.microsoft.com/office/drawing/2014/main" id="{F6294C3F-4A75-4723-AAF5-7B4BD6C0489A}"/>
                </a:ext>
              </a:extLst>
            </p:cNvPr>
            <p:cNvSpPr/>
            <p:nvPr/>
          </p:nvSpPr>
          <p:spPr bwMode="auto">
            <a:xfrm>
              <a:off x="1744824" y="1866122"/>
              <a:ext cx="485192" cy="485192"/>
            </a:xfrm>
            <a:prstGeom prst="ellipse">
              <a:avLst/>
            </a:prstGeom>
            <a:noFill/>
            <a:ln w="571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14" name="TextBox 13">
              <a:extLst>
                <a:ext uri="{FF2B5EF4-FFF2-40B4-BE49-F238E27FC236}">
                  <a16:creationId xmlns:a16="http://schemas.microsoft.com/office/drawing/2014/main" id="{33E1AFA4-61B5-149A-941F-BB3C1F2A38C8}"/>
                </a:ext>
              </a:extLst>
            </p:cNvPr>
            <p:cNvSpPr txBox="1"/>
            <p:nvPr/>
          </p:nvSpPr>
          <p:spPr>
            <a:xfrm>
              <a:off x="1790607" y="1853297"/>
              <a:ext cx="382554" cy="523220"/>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1</a:t>
              </a:r>
            </a:p>
          </p:txBody>
        </p:sp>
      </p:grpSp>
      <p:pic>
        <p:nvPicPr>
          <p:cNvPr id="15388" name="Picture 15387">
            <a:extLst>
              <a:ext uri="{FF2B5EF4-FFF2-40B4-BE49-F238E27FC236}">
                <a16:creationId xmlns:a16="http://schemas.microsoft.com/office/drawing/2014/main" id="{D3AD3080-9C51-9F14-AD4D-CA5A884CEAE6}"/>
              </a:ext>
            </a:extLst>
          </p:cNvPr>
          <p:cNvPicPr>
            <a:picLocks noChangeAspect="1"/>
          </p:cNvPicPr>
          <p:nvPr/>
        </p:nvPicPr>
        <p:blipFill>
          <a:blip r:embed="rId3"/>
          <a:stretch>
            <a:fillRect/>
          </a:stretch>
        </p:blipFill>
        <p:spPr>
          <a:xfrm>
            <a:off x="924314" y="1861465"/>
            <a:ext cx="3647686" cy="2775060"/>
          </a:xfrm>
          <a:prstGeom prst="rect">
            <a:avLst/>
          </a:prstGeom>
        </p:spPr>
      </p:pic>
      <p:pic>
        <p:nvPicPr>
          <p:cNvPr id="15390" name="Picture 15389">
            <a:extLst>
              <a:ext uri="{FF2B5EF4-FFF2-40B4-BE49-F238E27FC236}">
                <a16:creationId xmlns:a16="http://schemas.microsoft.com/office/drawing/2014/main" id="{A4A5EE87-64C6-F6E5-CD57-BC9CFCFE63BB}"/>
              </a:ext>
            </a:extLst>
          </p:cNvPr>
          <p:cNvPicPr>
            <a:picLocks noChangeAspect="1"/>
          </p:cNvPicPr>
          <p:nvPr/>
        </p:nvPicPr>
        <p:blipFill>
          <a:blip r:embed="rId4"/>
          <a:stretch>
            <a:fillRect/>
          </a:stretch>
        </p:blipFill>
        <p:spPr>
          <a:xfrm>
            <a:off x="4605964" y="1661057"/>
            <a:ext cx="4255721" cy="3226006"/>
          </a:xfrm>
          <a:prstGeom prst="rect">
            <a:avLst/>
          </a:prstGeom>
        </p:spPr>
      </p:pic>
    </p:spTree>
    <p:extLst>
      <p:ext uri="{BB962C8B-B14F-4D97-AF65-F5344CB8AC3E}">
        <p14:creationId xmlns:p14="http://schemas.microsoft.com/office/powerpoint/2010/main" val="3673125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388"/>
                                        </p:tgtEl>
                                        <p:attrNameLst>
                                          <p:attrName>style.visibility</p:attrName>
                                        </p:attrNameLst>
                                      </p:cBhvr>
                                      <p:to>
                                        <p:strVal val="visible"/>
                                      </p:to>
                                    </p:set>
                                    <p:animEffect transition="in" filter="wipe(down)">
                                      <p:cBhvr>
                                        <p:cTn id="7" dur="1000"/>
                                        <p:tgtEl>
                                          <p:spTgt spid="153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5390"/>
                                        </p:tgtEl>
                                        <p:attrNameLst>
                                          <p:attrName>style.visibility</p:attrName>
                                        </p:attrNameLst>
                                      </p:cBhvr>
                                      <p:to>
                                        <p:strVal val="visible"/>
                                      </p:to>
                                    </p:set>
                                    <p:animEffect transition="in" filter="wipe(down)">
                                      <p:cBhvr>
                                        <p:cTn id="12" dur="1000"/>
                                        <p:tgtEl>
                                          <p:spTgt spid="15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Alternate Process 1">
            <a:extLst>
              <a:ext uri="{FF2B5EF4-FFF2-40B4-BE49-F238E27FC236}">
                <a16:creationId xmlns:a16="http://schemas.microsoft.com/office/drawing/2014/main" id="{C136EF0A-F0A5-97A3-DDA5-84384996D4B3}"/>
              </a:ext>
            </a:extLst>
          </p:cNvPr>
          <p:cNvSpPr/>
          <p:nvPr/>
        </p:nvSpPr>
        <p:spPr bwMode="auto">
          <a:xfrm>
            <a:off x="1416469" y="986700"/>
            <a:ext cx="7664334" cy="510778"/>
          </a:xfrm>
          <a:prstGeom prst="flowChartAlternateProcess">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R="0" algn="l" defTabSz="914400" rtl="0" eaLnBrk="1" fontAlgn="base" latinLnBrk="0" hangingPunct="1">
              <a:lnSpc>
                <a:spcPct val="100000"/>
              </a:lnSpc>
              <a:spcBef>
                <a:spcPct val="50000"/>
              </a:spcBef>
              <a:spcAft>
                <a:spcPct val="0"/>
              </a:spcAft>
              <a:buClrTx/>
              <a:buSzTx/>
              <a:tabLst/>
            </a:pPr>
            <a:r>
              <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rPr>
              <a:t>Ứng suất tr</a:t>
            </a:r>
            <a:r>
              <a:rPr lang="en-US" sz="2400">
                <a:latin typeface="Arial" panose="020B0604020202020204" pitchFamily="34" charset="0"/>
                <a:cs typeface="Arial" panose="020B0604020202020204" pitchFamily="34" charset="0"/>
              </a:rPr>
              <a:t>ên mặt cắt ngang của thanh tròn chịu xoắn</a:t>
            </a: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 March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grpSp>
        <p:nvGrpSpPr>
          <p:cNvPr id="15" name="Group 14">
            <a:extLst>
              <a:ext uri="{FF2B5EF4-FFF2-40B4-BE49-F238E27FC236}">
                <a16:creationId xmlns:a16="http://schemas.microsoft.com/office/drawing/2014/main" id="{16794B48-8AE6-BA81-907E-5BEE39169A0B}"/>
              </a:ext>
            </a:extLst>
          </p:cNvPr>
          <p:cNvGrpSpPr/>
          <p:nvPr/>
        </p:nvGrpSpPr>
        <p:grpSpPr>
          <a:xfrm>
            <a:off x="981347" y="964984"/>
            <a:ext cx="496077" cy="509190"/>
            <a:chOff x="1744824" y="1853297"/>
            <a:chExt cx="485192" cy="498017"/>
          </a:xfrm>
        </p:grpSpPr>
        <p:sp>
          <p:nvSpPr>
            <p:cNvPr id="13" name="Oval 12">
              <a:extLst>
                <a:ext uri="{FF2B5EF4-FFF2-40B4-BE49-F238E27FC236}">
                  <a16:creationId xmlns:a16="http://schemas.microsoft.com/office/drawing/2014/main" id="{F6294C3F-4A75-4723-AAF5-7B4BD6C0489A}"/>
                </a:ext>
              </a:extLst>
            </p:cNvPr>
            <p:cNvSpPr/>
            <p:nvPr/>
          </p:nvSpPr>
          <p:spPr bwMode="auto">
            <a:xfrm>
              <a:off x="1744824" y="1866122"/>
              <a:ext cx="485192" cy="485192"/>
            </a:xfrm>
            <a:prstGeom prst="ellipse">
              <a:avLst/>
            </a:prstGeom>
            <a:noFill/>
            <a:ln w="571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14" name="TextBox 13">
              <a:extLst>
                <a:ext uri="{FF2B5EF4-FFF2-40B4-BE49-F238E27FC236}">
                  <a16:creationId xmlns:a16="http://schemas.microsoft.com/office/drawing/2014/main" id="{33E1AFA4-61B5-149A-941F-BB3C1F2A38C8}"/>
                </a:ext>
              </a:extLst>
            </p:cNvPr>
            <p:cNvSpPr txBox="1"/>
            <p:nvPr/>
          </p:nvSpPr>
          <p:spPr>
            <a:xfrm>
              <a:off x="1790607" y="1853297"/>
              <a:ext cx="382554" cy="474371"/>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3</a:t>
              </a:r>
            </a:p>
          </p:txBody>
        </p:sp>
      </p:grpSp>
      <p:sp>
        <p:nvSpPr>
          <p:cNvPr id="10" name="TextBox 9">
            <a:extLst>
              <a:ext uri="{FF2B5EF4-FFF2-40B4-BE49-F238E27FC236}">
                <a16:creationId xmlns:a16="http://schemas.microsoft.com/office/drawing/2014/main" id="{7790F94D-AB29-FF2A-0354-6C61AB2E0E10}"/>
              </a:ext>
            </a:extLst>
          </p:cNvPr>
          <p:cNvSpPr txBox="1"/>
          <p:nvPr/>
        </p:nvSpPr>
        <p:spPr>
          <a:xfrm>
            <a:off x="990600" y="1614229"/>
            <a:ext cx="7693574"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3.2 Biểu thức tính ứng suất trên mặt cắt ngang</a:t>
            </a:r>
          </a:p>
        </p:txBody>
      </p:sp>
      <p:sp>
        <p:nvSpPr>
          <p:cNvPr id="4" name="TextBox 3">
            <a:extLst>
              <a:ext uri="{FF2B5EF4-FFF2-40B4-BE49-F238E27FC236}">
                <a16:creationId xmlns:a16="http://schemas.microsoft.com/office/drawing/2014/main" id="{605C1003-B485-0B27-72F0-8B2AB40E721B}"/>
              </a:ext>
            </a:extLst>
          </p:cNvPr>
          <p:cNvSpPr txBox="1"/>
          <p:nvPr/>
        </p:nvSpPr>
        <p:spPr>
          <a:xfrm>
            <a:off x="1231641" y="2137449"/>
            <a:ext cx="3956179" cy="523220"/>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Theo định luật Hooke:</a:t>
            </a:r>
          </a:p>
        </p:txBody>
      </p:sp>
      <p:graphicFrame>
        <p:nvGraphicFramePr>
          <p:cNvPr id="5" name="Object 4">
            <a:extLst>
              <a:ext uri="{FF2B5EF4-FFF2-40B4-BE49-F238E27FC236}">
                <a16:creationId xmlns:a16="http://schemas.microsoft.com/office/drawing/2014/main" id="{2B132803-246A-46EC-0CB5-2466776E74D4}"/>
              </a:ext>
            </a:extLst>
          </p:cNvPr>
          <p:cNvGraphicFramePr>
            <a:graphicFrameLocks noChangeAspect="1"/>
          </p:cNvGraphicFramePr>
          <p:nvPr/>
        </p:nvGraphicFramePr>
        <p:xfrm>
          <a:off x="4952676" y="2229765"/>
          <a:ext cx="952370" cy="411836"/>
        </p:xfrm>
        <a:graphic>
          <a:graphicData uri="http://schemas.openxmlformats.org/presentationml/2006/ole">
            <mc:AlternateContent xmlns:mc="http://schemas.openxmlformats.org/markup-compatibility/2006">
              <mc:Choice xmlns:v="urn:schemas-microsoft-com:vml" Requires="v">
                <p:oleObj name="Equation" r:id="rId3" imgW="469800" imgH="203040" progId="Equation.DSMT4">
                  <p:embed/>
                </p:oleObj>
              </mc:Choice>
              <mc:Fallback>
                <p:oleObj name="Equation" r:id="rId3" imgW="469800" imgH="203040" progId="Equation.DSMT4">
                  <p:embed/>
                  <p:pic>
                    <p:nvPicPr>
                      <p:cNvPr id="5" name="Object 4">
                        <a:extLst>
                          <a:ext uri="{FF2B5EF4-FFF2-40B4-BE49-F238E27FC236}">
                            <a16:creationId xmlns:a16="http://schemas.microsoft.com/office/drawing/2014/main" id="{2B132803-246A-46EC-0CB5-2466776E74D4}"/>
                          </a:ext>
                        </a:extLst>
                      </p:cNvPr>
                      <p:cNvPicPr/>
                      <p:nvPr/>
                    </p:nvPicPr>
                    <p:blipFill>
                      <a:blip r:embed="rId4"/>
                      <a:stretch>
                        <a:fillRect/>
                      </a:stretch>
                    </p:blipFill>
                    <p:spPr>
                      <a:xfrm>
                        <a:off x="4952676" y="2229765"/>
                        <a:ext cx="952370" cy="411836"/>
                      </a:xfrm>
                      <a:prstGeom prst="rect">
                        <a:avLst/>
                      </a:prstGeom>
                    </p:spPr>
                  </p:pic>
                </p:oleObj>
              </mc:Fallback>
            </mc:AlternateContent>
          </a:graphicData>
        </a:graphic>
      </p:graphicFrame>
      <p:graphicFrame>
        <p:nvGraphicFramePr>
          <p:cNvPr id="3" name="Object 2">
            <a:extLst>
              <a:ext uri="{FF2B5EF4-FFF2-40B4-BE49-F238E27FC236}">
                <a16:creationId xmlns:a16="http://schemas.microsoft.com/office/drawing/2014/main" id="{E43153AA-941C-BC5C-CE2A-ECBE058D0AF7}"/>
              </a:ext>
            </a:extLst>
          </p:cNvPr>
          <p:cNvGraphicFramePr>
            <a:graphicFrameLocks noChangeAspect="1"/>
          </p:cNvGraphicFramePr>
          <p:nvPr>
            <p:extLst>
              <p:ext uri="{D42A27DB-BD31-4B8C-83A1-F6EECF244321}">
                <p14:modId xmlns:p14="http://schemas.microsoft.com/office/powerpoint/2010/main" val="4247534051"/>
              </p:ext>
            </p:extLst>
          </p:nvPr>
        </p:nvGraphicFramePr>
        <p:xfrm>
          <a:off x="1231641" y="2672669"/>
          <a:ext cx="2396036" cy="728207"/>
        </p:xfrm>
        <a:graphic>
          <a:graphicData uri="http://schemas.openxmlformats.org/presentationml/2006/ole">
            <mc:AlternateContent xmlns:mc="http://schemas.openxmlformats.org/markup-compatibility/2006">
              <mc:Choice xmlns:v="urn:schemas-microsoft-com:vml" Requires="v">
                <p:oleObj name="Equation" r:id="rId5" imgW="1295280" imgH="393480" progId="Equation.DSMT4">
                  <p:embed/>
                </p:oleObj>
              </mc:Choice>
              <mc:Fallback>
                <p:oleObj name="Equation" r:id="rId5" imgW="1295280" imgH="393480" progId="Equation.DSMT4">
                  <p:embed/>
                  <p:pic>
                    <p:nvPicPr>
                      <p:cNvPr id="0" name=""/>
                      <p:cNvPicPr/>
                      <p:nvPr/>
                    </p:nvPicPr>
                    <p:blipFill>
                      <a:blip r:embed="rId6"/>
                      <a:stretch>
                        <a:fillRect/>
                      </a:stretch>
                    </p:blipFill>
                    <p:spPr>
                      <a:xfrm>
                        <a:off x="1231641" y="2672669"/>
                        <a:ext cx="2396036" cy="728207"/>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48FDFCCD-37E5-9B3D-186A-FDECF951BE35}"/>
              </a:ext>
            </a:extLst>
          </p:cNvPr>
          <p:cNvPicPr>
            <a:picLocks noChangeAspect="1"/>
          </p:cNvPicPr>
          <p:nvPr/>
        </p:nvPicPr>
        <p:blipFill>
          <a:blip r:embed="rId7"/>
          <a:stretch>
            <a:fillRect/>
          </a:stretch>
        </p:blipFill>
        <p:spPr>
          <a:xfrm>
            <a:off x="6319459" y="2176750"/>
            <a:ext cx="1889924" cy="1493649"/>
          </a:xfrm>
          <a:prstGeom prst="rect">
            <a:avLst/>
          </a:prstGeom>
        </p:spPr>
      </p:pic>
      <p:sp>
        <p:nvSpPr>
          <p:cNvPr id="8" name="TextBox 7">
            <a:extLst>
              <a:ext uri="{FF2B5EF4-FFF2-40B4-BE49-F238E27FC236}">
                <a16:creationId xmlns:a16="http://schemas.microsoft.com/office/drawing/2014/main" id="{76AC630D-B6E3-95F9-86F1-81CD7DFD6B21}"/>
              </a:ext>
            </a:extLst>
          </p:cNvPr>
          <p:cNvSpPr txBox="1"/>
          <p:nvPr/>
        </p:nvSpPr>
        <p:spPr>
          <a:xfrm>
            <a:off x="934617" y="3477051"/>
            <a:ext cx="6315036" cy="523220"/>
          </a:xfrm>
          <a:prstGeom prst="rect">
            <a:avLst/>
          </a:prstGeom>
          <a:noFill/>
        </p:spPr>
        <p:txBody>
          <a:bodyPr wrap="square" rtlCol="0">
            <a:spAutoFit/>
          </a:bodyPr>
          <a:lstStyle/>
          <a:p>
            <a:pPr marL="457200" indent="-457200" algn="l">
              <a:buClr>
                <a:srgbClr val="C00000"/>
              </a:buClr>
              <a:buFont typeface="Wingdings" panose="05000000000000000000" pitchFamily="2" charset="2"/>
              <a:buChar char="v"/>
            </a:pPr>
            <a:r>
              <a:rPr lang="en-US" sz="2800">
                <a:latin typeface="Arial" panose="020B0604020202020204" pitchFamily="34" charset="0"/>
                <a:cs typeface="Arial" panose="020B0604020202020204" pitchFamily="34" charset="0"/>
              </a:rPr>
              <a:t>Quan hệ giữa ứng suất và nội lực</a:t>
            </a:r>
          </a:p>
        </p:txBody>
      </p:sp>
      <p:graphicFrame>
        <p:nvGraphicFramePr>
          <p:cNvPr id="9" name="Object 8">
            <a:extLst>
              <a:ext uri="{FF2B5EF4-FFF2-40B4-BE49-F238E27FC236}">
                <a16:creationId xmlns:a16="http://schemas.microsoft.com/office/drawing/2014/main" id="{AD124110-BF99-7EC6-A7BD-3E83141DBED6}"/>
              </a:ext>
            </a:extLst>
          </p:cNvPr>
          <p:cNvGraphicFramePr>
            <a:graphicFrameLocks noChangeAspect="1"/>
          </p:cNvGraphicFramePr>
          <p:nvPr>
            <p:extLst>
              <p:ext uri="{D42A27DB-BD31-4B8C-83A1-F6EECF244321}">
                <p14:modId xmlns:p14="http://schemas.microsoft.com/office/powerpoint/2010/main" val="3548340142"/>
              </p:ext>
            </p:extLst>
          </p:nvPr>
        </p:nvGraphicFramePr>
        <p:xfrm>
          <a:off x="1223725" y="3978452"/>
          <a:ext cx="4933403" cy="814251"/>
        </p:xfrm>
        <a:graphic>
          <a:graphicData uri="http://schemas.openxmlformats.org/presentationml/2006/ole">
            <mc:AlternateContent xmlns:mc="http://schemas.openxmlformats.org/markup-compatibility/2006">
              <mc:Choice xmlns:v="urn:schemas-microsoft-com:vml" Requires="v">
                <p:oleObj name="Equation" r:id="rId8" imgW="2616120" imgH="431640" progId="Equation.DSMT4">
                  <p:embed/>
                </p:oleObj>
              </mc:Choice>
              <mc:Fallback>
                <p:oleObj name="Equation" r:id="rId8" imgW="2616120" imgH="431640" progId="Equation.DSMT4">
                  <p:embed/>
                  <p:pic>
                    <p:nvPicPr>
                      <p:cNvPr id="0" name=""/>
                      <p:cNvPicPr/>
                      <p:nvPr/>
                    </p:nvPicPr>
                    <p:blipFill>
                      <a:blip r:embed="rId9"/>
                      <a:stretch>
                        <a:fillRect/>
                      </a:stretch>
                    </p:blipFill>
                    <p:spPr>
                      <a:xfrm>
                        <a:off x="1223725" y="3978452"/>
                        <a:ext cx="4933403" cy="814251"/>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79DCA556-C205-98F5-C5E2-850EFE32440C}"/>
              </a:ext>
            </a:extLst>
          </p:cNvPr>
          <p:cNvSpPr txBox="1"/>
          <p:nvPr/>
        </p:nvSpPr>
        <p:spPr>
          <a:xfrm>
            <a:off x="1223725" y="4889241"/>
            <a:ext cx="7164495" cy="1071768"/>
          </a:xfrm>
          <a:prstGeom prst="rect">
            <a:avLst/>
          </a:prstGeom>
          <a:noFill/>
        </p:spPr>
        <p:txBody>
          <a:bodyPr wrap="square" rtlCol="0">
            <a:spAutoFit/>
          </a:bodyPr>
          <a:lstStyle/>
          <a:p>
            <a:pPr algn="l">
              <a:lnSpc>
                <a:spcPts val="4000"/>
              </a:lnSpc>
            </a:pPr>
            <a:r>
              <a:rPr lang="en-US" sz="2800">
                <a:latin typeface="Arial" panose="020B0604020202020204" pitchFamily="34" charset="0"/>
                <a:cs typeface="Arial" panose="020B0604020202020204" pitchFamily="34" charset="0"/>
              </a:rPr>
              <a:t>Đặt               mô men quán tính cực của mặt cắt ngang đối với tâm </a:t>
            </a:r>
          </a:p>
        </p:txBody>
      </p:sp>
      <p:graphicFrame>
        <p:nvGraphicFramePr>
          <p:cNvPr id="12" name="Object 11">
            <a:extLst>
              <a:ext uri="{FF2B5EF4-FFF2-40B4-BE49-F238E27FC236}">
                <a16:creationId xmlns:a16="http://schemas.microsoft.com/office/drawing/2014/main" id="{06E31656-C979-140C-FB6D-553A3EC36085}"/>
              </a:ext>
            </a:extLst>
          </p:cNvPr>
          <p:cNvGraphicFramePr>
            <a:graphicFrameLocks noChangeAspect="1"/>
          </p:cNvGraphicFramePr>
          <p:nvPr>
            <p:extLst>
              <p:ext uri="{D42A27DB-BD31-4B8C-83A1-F6EECF244321}">
                <p14:modId xmlns:p14="http://schemas.microsoft.com/office/powerpoint/2010/main" val="1739980627"/>
              </p:ext>
            </p:extLst>
          </p:nvPr>
        </p:nvGraphicFramePr>
        <p:xfrm>
          <a:off x="1987550" y="4991100"/>
          <a:ext cx="1258888" cy="619125"/>
        </p:xfrm>
        <a:graphic>
          <a:graphicData uri="http://schemas.openxmlformats.org/presentationml/2006/ole">
            <mc:AlternateContent xmlns:mc="http://schemas.openxmlformats.org/markup-compatibility/2006">
              <mc:Choice xmlns:v="urn:schemas-microsoft-com:vml" Requires="v">
                <p:oleObj name="Equation" r:id="rId10" imgW="749160" imgH="368280" progId="Equation.DSMT4">
                  <p:embed/>
                </p:oleObj>
              </mc:Choice>
              <mc:Fallback>
                <p:oleObj name="Equation" r:id="rId10" imgW="749160" imgH="368280" progId="Equation.DSMT4">
                  <p:embed/>
                  <p:pic>
                    <p:nvPicPr>
                      <p:cNvPr id="0" name=""/>
                      <p:cNvPicPr/>
                      <p:nvPr/>
                    </p:nvPicPr>
                    <p:blipFill>
                      <a:blip r:embed="rId11"/>
                      <a:stretch>
                        <a:fillRect/>
                      </a:stretch>
                    </p:blipFill>
                    <p:spPr>
                      <a:xfrm>
                        <a:off x="1987550" y="4991100"/>
                        <a:ext cx="1258888" cy="619125"/>
                      </a:xfrm>
                      <a:prstGeom prst="rect">
                        <a:avLst/>
                      </a:prstGeom>
                    </p:spPr>
                  </p:pic>
                </p:oleObj>
              </mc:Fallback>
            </mc:AlternateContent>
          </a:graphicData>
        </a:graphic>
      </p:graphicFrame>
    </p:spTree>
    <p:extLst>
      <p:ext uri="{BB962C8B-B14F-4D97-AF65-F5344CB8AC3E}">
        <p14:creationId xmlns:p14="http://schemas.microsoft.com/office/powerpoint/2010/main" val="36898588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Alternate Process 1">
            <a:extLst>
              <a:ext uri="{FF2B5EF4-FFF2-40B4-BE49-F238E27FC236}">
                <a16:creationId xmlns:a16="http://schemas.microsoft.com/office/drawing/2014/main" id="{C136EF0A-F0A5-97A3-DDA5-84384996D4B3}"/>
              </a:ext>
            </a:extLst>
          </p:cNvPr>
          <p:cNvSpPr/>
          <p:nvPr/>
        </p:nvSpPr>
        <p:spPr bwMode="auto">
          <a:xfrm>
            <a:off x="1416469" y="986700"/>
            <a:ext cx="7664334" cy="510778"/>
          </a:xfrm>
          <a:prstGeom prst="flowChartAlternateProcess">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R="0" algn="l" defTabSz="914400" rtl="0" eaLnBrk="1" fontAlgn="base" latinLnBrk="0" hangingPunct="1">
              <a:lnSpc>
                <a:spcPct val="100000"/>
              </a:lnSpc>
              <a:spcBef>
                <a:spcPct val="50000"/>
              </a:spcBef>
              <a:spcAft>
                <a:spcPct val="0"/>
              </a:spcAft>
              <a:buClrTx/>
              <a:buSzTx/>
              <a:tabLst/>
            </a:pPr>
            <a:r>
              <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rPr>
              <a:t>Ứng suất tr</a:t>
            </a:r>
            <a:r>
              <a:rPr lang="en-US" sz="2400">
                <a:latin typeface="Arial" panose="020B0604020202020204" pitchFamily="34" charset="0"/>
                <a:cs typeface="Arial" panose="020B0604020202020204" pitchFamily="34" charset="0"/>
              </a:rPr>
              <a:t>ên mặt cắt ngang của thanh tròn chịu xoắn</a:t>
            </a: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 March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grpSp>
        <p:nvGrpSpPr>
          <p:cNvPr id="15" name="Group 14">
            <a:extLst>
              <a:ext uri="{FF2B5EF4-FFF2-40B4-BE49-F238E27FC236}">
                <a16:creationId xmlns:a16="http://schemas.microsoft.com/office/drawing/2014/main" id="{16794B48-8AE6-BA81-907E-5BEE39169A0B}"/>
              </a:ext>
            </a:extLst>
          </p:cNvPr>
          <p:cNvGrpSpPr/>
          <p:nvPr/>
        </p:nvGrpSpPr>
        <p:grpSpPr>
          <a:xfrm>
            <a:off x="981347" y="964984"/>
            <a:ext cx="496077" cy="509190"/>
            <a:chOff x="1744824" y="1853297"/>
            <a:chExt cx="485192" cy="498017"/>
          </a:xfrm>
        </p:grpSpPr>
        <p:sp>
          <p:nvSpPr>
            <p:cNvPr id="13" name="Oval 12">
              <a:extLst>
                <a:ext uri="{FF2B5EF4-FFF2-40B4-BE49-F238E27FC236}">
                  <a16:creationId xmlns:a16="http://schemas.microsoft.com/office/drawing/2014/main" id="{F6294C3F-4A75-4723-AAF5-7B4BD6C0489A}"/>
                </a:ext>
              </a:extLst>
            </p:cNvPr>
            <p:cNvSpPr/>
            <p:nvPr/>
          </p:nvSpPr>
          <p:spPr bwMode="auto">
            <a:xfrm>
              <a:off x="1744824" y="1866122"/>
              <a:ext cx="485192" cy="485192"/>
            </a:xfrm>
            <a:prstGeom prst="ellipse">
              <a:avLst/>
            </a:prstGeom>
            <a:noFill/>
            <a:ln w="571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14" name="TextBox 13">
              <a:extLst>
                <a:ext uri="{FF2B5EF4-FFF2-40B4-BE49-F238E27FC236}">
                  <a16:creationId xmlns:a16="http://schemas.microsoft.com/office/drawing/2014/main" id="{33E1AFA4-61B5-149A-941F-BB3C1F2A38C8}"/>
                </a:ext>
              </a:extLst>
            </p:cNvPr>
            <p:cNvSpPr txBox="1"/>
            <p:nvPr/>
          </p:nvSpPr>
          <p:spPr>
            <a:xfrm>
              <a:off x="1790607" y="1853297"/>
              <a:ext cx="382554" cy="474371"/>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3</a:t>
              </a:r>
            </a:p>
          </p:txBody>
        </p:sp>
      </p:grpSp>
      <p:sp>
        <p:nvSpPr>
          <p:cNvPr id="10" name="TextBox 9">
            <a:extLst>
              <a:ext uri="{FF2B5EF4-FFF2-40B4-BE49-F238E27FC236}">
                <a16:creationId xmlns:a16="http://schemas.microsoft.com/office/drawing/2014/main" id="{7790F94D-AB29-FF2A-0354-6C61AB2E0E10}"/>
              </a:ext>
            </a:extLst>
          </p:cNvPr>
          <p:cNvSpPr txBox="1"/>
          <p:nvPr/>
        </p:nvSpPr>
        <p:spPr>
          <a:xfrm>
            <a:off x="990600" y="1614229"/>
            <a:ext cx="7693574"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3.2 Biểu thức tính ứng suất trên mặt cắt ngang</a:t>
            </a:r>
          </a:p>
        </p:txBody>
      </p:sp>
      <p:graphicFrame>
        <p:nvGraphicFramePr>
          <p:cNvPr id="6" name="Object 5">
            <a:extLst>
              <a:ext uri="{FF2B5EF4-FFF2-40B4-BE49-F238E27FC236}">
                <a16:creationId xmlns:a16="http://schemas.microsoft.com/office/drawing/2014/main" id="{2FC87696-8A4F-D425-D88C-6F0202647AD7}"/>
              </a:ext>
            </a:extLst>
          </p:cNvPr>
          <p:cNvGraphicFramePr>
            <a:graphicFrameLocks noChangeAspect="1"/>
          </p:cNvGraphicFramePr>
          <p:nvPr>
            <p:extLst>
              <p:ext uri="{D42A27DB-BD31-4B8C-83A1-F6EECF244321}">
                <p14:modId xmlns:p14="http://schemas.microsoft.com/office/powerpoint/2010/main" val="1009436306"/>
              </p:ext>
            </p:extLst>
          </p:nvPr>
        </p:nvGraphicFramePr>
        <p:xfrm>
          <a:off x="3840163" y="2173288"/>
          <a:ext cx="2814637" cy="636587"/>
        </p:xfrm>
        <a:graphic>
          <a:graphicData uri="http://schemas.openxmlformats.org/presentationml/2006/ole">
            <mc:AlternateContent xmlns:mc="http://schemas.openxmlformats.org/markup-compatibility/2006">
              <mc:Choice xmlns:v="urn:schemas-microsoft-com:vml" Requires="v">
                <p:oleObj name="Equation" r:id="rId3" imgW="1739880" imgH="393480" progId="Equation.DSMT4">
                  <p:embed/>
                </p:oleObj>
              </mc:Choice>
              <mc:Fallback>
                <p:oleObj name="Equation" r:id="rId3" imgW="1739880" imgH="393480" progId="Equation.DSMT4">
                  <p:embed/>
                  <p:pic>
                    <p:nvPicPr>
                      <p:cNvPr id="0" name=""/>
                      <p:cNvPicPr/>
                      <p:nvPr/>
                    </p:nvPicPr>
                    <p:blipFill>
                      <a:blip r:embed="rId4"/>
                      <a:stretch>
                        <a:fillRect/>
                      </a:stretch>
                    </p:blipFill>
                    <p:spPr>
                      <a:xfrm>
                        <a:off x="3840163" y="2173288"/>
                        <a:ext cx="2814637" cy="636587"/>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A0A69E48-6FFA-C36A-7E5A-F46F54BBDDDD}"/>
              </a:ext>
            </a:extLst>
          </p:cNvPr>
          <p:cNvGraphicFramePr>
            <a:graphicFrameLocks noChangeAspect="1"/>
          </p:cNvGraphicFramePr>
          <p:nvPr>
            <p:extLst>
              <p:ext uri="{D42A27DB-BD31-4B8C-83A1-F6EECF244321}">
                <p14:modId xmlns:p14="http://schemas.microsoft.com/office/powerpoint/2010/main" val="439744104"/>
              </p:ext>
            </p:extLst>
          </p:nvPr>
        </p:nvGraphicFramePr>
        <p:xfrm>
          <a:off x="1223725" y="2126924"/>
          <a:ext cx="2396036" cy="728207"/>
        </p:xfrm>
        <a:graphic>
          <a:graphicData uri="http://schemas.openxmlformats.org/presentationml/2006/ole">
            <mc:AlternateContent xmlns:mc="http://schemas.openxmlformats.org/markup-compatibility/2006">
              <mc:Choice xmlns:v="urn:schemas-microsoft-com:vml" Requires="v">
                <p:oleObj name="Equation" r:id="rId5" imgW="1295280" imgH="393480" progId="Equation.DSMT4">
                  <p:embed/>
                </p:oleObj>
              </mc:Choice>
              <mc:Fallback>
                <p:oleObj name="Equation" r:id="rId5" imgW="1295280" imgH="393480" progId="Equation.DSMT4">
                  <p:embed/>
                  <p:pic>
                    <p:nvPicPr>
                      <p:cNvPr id="3" name="Object 2">
                        <a:extLst>
                          <a:ext uri="{FF2B5EF4-FFF2-40B4-BE49-F238E27FC236}">
                            <a16:creationId xmlns:a16="http://schemas.microsoft.com/office/drawing/2014/main" id="{E43153AA-941C-BC5C-CE2A-ECBE058D0AF7}"/>
                          </a:ext>
                        </a:extLst>
                      </p:cNvPr>
                      <p:cNvPicPr/>
                      <p:nvPr/>
                    </p:nvPicPr>
                    <p:blipFill>
                      <a:blip r:embed="rId6"/>
                      <a:stretch>
                        <a:fillRect/>
                      </a:stretch>
                    </p:blipFill>
                    <p:spPr>
                      <a:xfrm>
                        <a:off x="1223725" y="2126924"/>
                        <a:ext cx="2396036" cy="728207"/>
                      </a:xfrm>
                      <a:prstGeom prst="rect">
                        <a:avLst/>
                      </a:prstGeom>
                    </p:spPr>
                  </p:pic>
                </p:oleObj>
              </mc:Fallback>
            </mc:AlternateContent>
          </a:graphicData>
        </a:graphic>
      </p:graphicFrame>
      <p:sp>
        <p:nvSpPr>
          <p:cNvPr id="17" name="TextBox 16">
            <a:extLst>
              <a:ext uri="{FF2B5EF4-FFF2-40B4-BE49-F238E27FC236}">
                <a16:creationId xmlns:a16="http://schemas.microsoft.com/office/drawing/2014/main" id="{90E7D2ED-3141-CEB7-35F8-4337DB5534D2}"/>
              </a:ext>
            </a:extLst>
          </p:cNvPr>
          <p:cNvSpPr txBox="1"/>
          <p:nvPr/>
        </p:nvSpPr>
        <p:spPr>
          <a:xfrm>
            <a:off x="990600" y="2767598"/>
            <a:ext cx="3629608" cy="523220"/>
          </a:xfrm>
          <a:prstGeom prst="rect">
            <a:avLst/>
          </a:prstGeom>
          <a:noFill/>
        </p:spPr>
        <p:txBody>
          <a:bodyPr wrap="square" rtlCol="0">
            <a:spAutoFit/>
          </a:bodyPr>
          <a:lstStyle/>
          <a:p>
            <a:pPr marL="457200" indent="-457200" algn="l">
              <a:buClr>
                <a:srgbClr val="C00000"/>
              </a:buClr>
              <a:buFont typeface="Wingdings" panose="05000000000000000000" pitchFamily="2" charset="2"/>
              <a:buChar char="v"/>
            </a:pPr>
            <a:r>
              <a:rPr lang="en-US" sz="2800">
                <a:latin typeface="Arial" panose="020B0604020202020204" pitchFamily="34" charset="0"/>
                <a:cs typeface="Arial" panose="020B0604020202020204" pitchFamily="34" charset="0"/>
              </a:rPr>
              <a:t>Từ (1) và (2) ta có:</a:t>
            </a:r>
          </a:p>
        </p:txBody>
      </p:sp>
      <p:graphicFrame>
        <p:nvGraphicFramePr>
          <p:cNvPr id="18" name="Object 17">
            <a:extLst>
              <a:ext uri="{FF2B5EF4-FFF2-40B4-BE49-F238E27FC236}">
                <a16:creationId xmlns:a16="http://schemas.microsoft.com/office/drawing/2014/main" id="{8C2AC13F-6929-D39A-7BAF-3BBE97649DF5}"/>
              </a:ext>
            </a:extLst>
          </p:cNvPr>
          <p:cNvGraphicFramePr>
            <a:graphicFrameLocks noChangeAspect="1"/>
          </p:cNvGraphicFramePr>
          <p:nvPr>
            <p:extLst>
              <p:ext uri="{D42A27DB-BD31-4B8C-83A1-F6EECF244321}">
                <p14:modId xmlns:p14="http://schemas.microsoft.com/office/powerpoint/2010/main" val="1861946480"/>
              </p:ext>
            </p:extLst>
          </p:nvPr>
        </p:nvGraphicFramePr>
        <p:xfrm>
          <a:off x="1223725" y="3394816"/>
          <a:ext cx="1273492" cy="909637"/>
        </p:xfrm>
        <a:graphic>
          <a:graphicData uri="http://schemas.openxmlformats.org/presentationml/2006/ole">
            <mc:AlternateContent xmlns:mc="http://schemas.openxmlformats.org/markup-compatibility/2006">
              <mc:Choice xmlns:v="urn:schemas-microsoft-com:vml" Requires="v">
                <p:oleObj name="Equation" r:id="rId7" imgW="622080" imgH="444240" progId="Equation.DSMT4">
                  <p:embed/>
                </p:oleObj>
              </mc:Choice>
              <mc:Fallback>
                <p:oleObj name="Equation" r:id="rId7" imgW="622080" imgH="444240" progId="Equation.DSMT4">
                  <p:embed/>
                  <p:pic>
                    <p:nvPicPr>
                      <p:cNvPr id="0" name=""/>
                      <p:cNvPicPr/>
                      <p:nvPr/>
                    </p:nvPicPr>
                    <p:blipFill>
                      <a:blip r:embed="rId8"/>
                      <a:stretch>
                        <a:fillRect/>
                      </a:stretch>
                    </p:blipFill>
                    <p:spPr>
                      <a:xfrm>
                        <a:off x="1223725" y="3394816"/>
                        <a:ext cx="1273492" cy="909637"/>
                      </a:xfrm>
                      <a:prstGeom prst="rect">
                        <a:avLst/>
                      </a:prstGeom>
                      <a:ln w="15875">
                        <a:solidFill>
                          <a:srgbClr val="C00000"/>
                        </a:solidFill>
                      </a:ln>
                    </p:spPr>
                  </p:pic>
                </p:oleObj>
              </mc:Fallback>
            </mc:AlternateContent>
          </a:graphicData>
        </a:graphic>
      </p:graphicFrame>
      <p:sp>
        <p:nvSpPr>
          <p:cNvPr id="19" name="TextBox 18">
            <a:extLst>
              <a:ext uri="{FF2B5EF4-FFF2-40B4-BE49-F238E27FC236}">
                <a16:creationId xmlns:a16="http://schemas.microsoft.com/office/drawing/2014/main" id="{479DF5E5-257B-90FE-4B07-11AF0426F953}"/>
              </a:ext>
            </a:extLst>
          </p:cNvPr>
          <p:cNvSpPr txBox="1"/>
          <p:nvPr/>
        </p:nvSpPr>
        <p:spPr>
          <a:xfrm>
            <a:off x="1073192" y="4393487"/>
            <a:ext cx="7664334" cy="954107"/>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Mô men quán tính cực của mặt cắt ngang hình tròn đặc</a:t>
            </a:r>
          </a:p>
        </p:txBody>
      </p:sp>
    </p:spTree>
    <p:extLst>
      <p:ext uri="{BB962C8B-B14F-4D97-AF65-F5344CB8AC3E}">
        <p14:creationId xmlns:p14="http://schemas.microsoft.com/office/powerpoint/2010/main" val="2598135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Alternate Process 1">
            <a:extLst>
              <a:ext uri="{FF2B5EF4-FFF2-40B4-BE49-F238E27FC236}">
                <a16:creationId xmlns:a16="http://schemas.microsoft.com/office/drawing/2014/main" id="{C136EF0A-F0A5-97A3-DDA5-84384996D4B3}"/>
              </a:ext>
            </a:extLst>
          </p:cNvPr>
          <p:cNvSpPr/>
          <p:nvPr/>
        </p:nvSpPr>
        <p:spPr bwMode="auto">
          <a:xfrm>
            <a:off x="1416469" y="986700"/>
            <a:ext cx="7664334" cy="510778"/>
          </a:xfrm>
          <a:prstGeom prst="flowChartAlternateProcess">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R="0" algn="l" defTabSz="914400" rtl="0" eaLnBrk="1" fontAlgn="base" latinLnBrk="0" hangingPunct="1">
              <a:lnSpc>
                <a:spcPct val="100000"/>
              </a:lnSpc>
              <a:spcBef>
                <a:spcPct val="50000"/>
              </a:spcBef>
              <a:spcAft>
                <a:spcPct val="0"/>
              </a:spcAft>
              <a:buClrTx/>
              <a:buSzTx/>
              <a:tabLst/>
            </a:pPr>
            <a:r>
              <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rPr>
              <a:t>Ứng suất tr</a:t>
            </a:r>
            <a:r>
              <a:rPr lang="en-US" sz="2400">
                <a:latin typeface="Arial" panose="020B0604020202020204" pitchFamily="34" charset="0"/>
                <a:cs typeface="Arial" panose="020B0604020202020204" pitchFamily="34" charset="0"/>
              </a:rPr>
              <a:t>ên mặt cắt ngang của thanh tròn chịu xoắn</a:t>
            </a: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 March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grpSp>
        <p:nvGrpSpPr>
          <p:cNvPr id="15" name="Group 14">
            <a:extLst>
              <a:ext uri="{FF2B5EF4-FFF2-40B4-BE49-F238E27FC236}">
                <a16:creationId xmlns:a16="http://schemas.microsoft.com/office/drawing/2014/main" id="{16794B48-8AE6-BA81-907E-5BEE39169A0B}"/>
              </a:ext>
            </a:extLst>
          </p:cNvPr>
          <p:cNvGrpSpPr/>
          <p:nvPr/>
        </p:nvGrpSpPr>
        <p:grpSpPr>
          <a:xfrm>
            <a:off x="981347" y="964984"/>
            <a:ext cx="496077" cy="509190"/>
            <a:chOff x="1744824" y="1853297"/>
            <a:chExt cx="485192" cy="498017"/>
          </a:xfrm>
        </p:grpSpPr>
        <p:sp>
          <p:nvSpPr>
            <p:cNvPr id="13" name="Oval 12">
              <a:extLst>
                <a:ext uri="{FF2B5EF4-FFF2-40B4-BE49-F238E27FC236}">
                  <a16:creationId xmlns:a16="http://schemas.microsoft.com/office/drawing/2014/main" id="{F6294C3F-4A75-4723-AAF5-7B4BD6C0489A}"/>
                </a:ext>
              </a:extLst>
            </p:cNvPr>
            <p:cNvSpPr/>
            <p:nvPr/>
          </p:nvSpPr>
          <p:spPr bwMode="auto">
            <a:xfrm>
              <a:off x="1744824" y="1866122"/>
              <a:ext cx="485192" cy="485192"/>
            </a:xfrm>
            <a:prstGeom prst="ellipse">
              <a:avLst/>
            </a:prstGeom>
            <a:noFill/>
            <a:ln w="571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14" name="TextBox 13">
              <a:extLst>
                <a:ext uri="{FF2B5EF4-FFF2-40B4-BE49-F238E27FC236}">
                  <a16:creationId xmlns:a16="http://schemas.microsoft.com/office/drawing/2014/main" id="{33E1AFA4-61B5-149A-941F-BB3C1F2A38C8}"/>
                </a:ext>
              </a:extLst>
            </p:cNvPr>
            <p:cNvSpPr txBox="1"/>
            <p:nvPr/>
          </p:nvSpPr>
          <p:spPr>
            <a:xfrm>
              <a:off x="1790607" y="1853297"/>
              <a:ext cx="382554" cy="474371"/>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3</a:t>
              </a:r>
            </a:p>
          </p:txBody>
        </p:sp>
      </p:grpSp>
      <p:sp>
        <p:nvSpPr>
          <p:cNvPr id="10" name="TextBox 9">
            <a:extLst>
              <a:ext uri="{FF2B5EF4-FFF2-40B4-BE49-F238E27FC236}">
                <a16:creationId xmlns:a16="http://schemas.microsoft.com/office/drawing/2014/main" id="{7790F94D-AB29-FF2A-0354-6C61AB2E0E10}"/>
              </a:ext>
            </a:extLst>
          </p:cNvPr>
          <p:cNvSpPr txBox="1"/>
          <p:nvPr/>
        </p:nvSpPr>
        <p:spPr>
          <a:xfrm>
            <a:off x="990600" y="1614229"/>
            <a:ext cx="7693574"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3.2 Biểu thức tính ứng suất trên mặt cắt ngang</a:t>
            </a:r>
          </a:p>
        </p:txBody>
      </p:sp>
      <p:sp>
        <p:nvSpPr>
          <p:cNvPr id="19" name="TextBox 18">
            <a:extLst>
              <a:ext uri="{FF2B5EF4-FFF2-40B4-BE49-F238E27FC236}">
                <a16:creationId xmlns:a16="http://schemas.microsoft.com/office/drawing/2014/main" id="{479DF5E5-257B-90FE-4B07-11AF0426F953}"/>
              </a:ext>
            </a:extLst>
          </p:cNvPr>
          <p:cNvSpPr txBox="1"/>
          <p:nvPr/>
        </p:nvSpPr>
        <p:spPr>
          <a:xfrm>
            <a:off x="1028157" y="1984273"/>
            <a:ext cx="7664334" cy="954107"/>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Mô men quán tính cực của mặt cắt ngang hình tròn đặc</a:t>
            </a:r>
          </a:p>
        </p:txBody>
      </p:sp>
      <p:pic>
        <p:nvPicPr>
          <p:cNvPr id="4" name="Picture 3">
            <a:extLst>
              <a:ext uri="{FF2B5EF4-FFF2-40B4-BE49-F238E27FC236}">
                <a16:creationId xmlns:a16="http://schemas.microsoft.com/office/drawing/2014/main" id="{67D0097B-B927-AC05-1EB8-78EBDDE88E7A}"/>
              </a:ext>
            </a:extLst>
          </p:cNvPr>
          <p:cNvPicPr>
            <a:picLocks noChangeAspect="1"/>
          </p:cNvPicPr>
          <p:nvPr/>
        </p:nvPicPr>
        <p:blipFill>
          <a:blip r:embed="rId3"/>
          <a:stretch>
            <a:fillRect/>
          </a:stretch>
        </p:blipFill>
        <p:spPr>
          <a:xfrm>
            <a:off x="6879734" y="2611802"/>
            <a:ext cx="2011854" cy="1882303"/>
          </a:xfrm>
          <a:prstGeom prst="rect">
            <a:avLst/>
          </a:prstGeom>
        </p:spPr>
      </p:pic>
      <p:graphicFrame>
        <p:nvGraphicFramePr>
          <p:cNvPr id="5" name="Object 4">
            <a:extLst>
              <a:ext uri="{FF2B5EF4-FFF2-40B4-BE49-F238E27FC236}">
                <a16:creationId xmlns:a16="http://schemas.microsoft.com/office/drawing/2014/main" id="{EFDBDE31-4D40-BC72-0E13-4DF251B2F97B}"/>
              </a:ext>
            </a:extLst>
          </p:cNvPr>
          <p:cNvGraphicFramePr>
            <a:graphicFrameLocks noChangeAspect="1"/>
          </p:cNvGraphicFramePr>
          <p:nvPr>
            <p:extLst>
              <p:ext uri="{D42A27DB-BD31-4B8C-83A1-F6EECF244321}">
                <p14:modId xmlns:p14="http://schemas.microsoft.com/office/powerpoint/2010/main" val="2622479942"/>
              </p:ext>
            </p:extLst>
          </p:nvPr>
        </p:nvGraphicFramePr>
        <p:xfrm>
          <a:off x="1233488" y="2895600"/>
          <a:ext cx="5718175" cy="896938"/>
        </p:xfrm>
        <a:graphic>
          <a:graphicData uri="http://schemas.openxmlformats.org/presentationml/2006/ole">
            <mc:AlternateContent xmlns:mc="http://schemas.openxmlformats.org/markup-compatibility/2006">
              <mc:Choice xmlns:v="urn:schemas-microsoft-com:vml" Requires="v">
                <p:oleObj name="Equation" r:id="rId4" imgW="2997000" imgH="469800" progId="Equation.DSMT4">
                  <p:embed/>
                </p:oleObj>
              </mc:Choice>
              <mc:Fallback>
                <p:oleObj name="Equation" r:id="rId4" imgW="2997000" imgH="469800" progId="Equation.DSMT4">
                  <p:embed/>
                  <p:pic>
                    <p:nvPicPr>
                      <p:cNvPr id="0" name=""/>
                      <p:cNvPicPr/>
                      <p:nvPr/>
                    </p:nvPicPr>
                    <p:blipFill>
                      <a:blip r:embed="rId5"/>
                      <a:stretch>
                        <a:fillRect/>
                      </a:stretch>
                    </p:blipFill>
                    <p:spPr>
                      <a:xfrm>
                        <a:off x="1233488" y="2895600"/>
                        <a:ext cx="5718175" cy="896938"/>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5F9EF66B-5765-CA01-E8FF-70488263355C}"/>
              </a:ext>
            </a:extLst>
          </p:cNvPr>
          <p:cNvGraphicFramePr>
            <a:graphicFrameLocks noChangeAspect="1"/>
          </p:cNvGraphicFramePr>
          <p:nvPr>
            <p:extLst>
              <p:ext uri="{D42A27DB-BD31-4B8C-83A1-F6EECF244321}">
                <p14:modId xmlns:p14="http://schemas.microsoft.com/office/powerpoint/2010/main" val="4106909900"/>
              </p:ext>
            </p:extLst>
          </p:nvPr>
        </p:nvGraphicFramePr>
        <p:xfrm>
          <a:off x="1223725" y="3981807"/>
          <a:ext cx="1267548" cy="821559"/>
        </p:xfrm>
        <a:graphic>
          <a:graphicData uri="http://schemas.openxmlformats.org/presentationml/2006/ole">
            <mc:AlternateContent xmlns:mc="http://schemas.openxmlformats.org/markup-compatibility/2006">
              <mc:Choice xmlns:v="urn:schemas-microsoft-com:vml" Requires="v">
                <p:oleObj name="Equation" r:id="rId6" imgW="685800" imgH="444240" progId="Equation.DSMT4">
                  <p:embed/>
                </p:oleObj>
              </mc:Choice>
              <mc:Fallback>
                <p:oleObj name="Equation" r:id="rId6" imgW="685800" imgH="444240" progId="Equation.DSMT4">
                  <p:embed/>
                  <p:pic>
                    <p:nvPicPr>
                      <p:cNvPr id="0" name=""/>
                      <p:cNvPicPr/>
                      <p:nvPr/>
                    </p:nvPicPr>
                    <p:blipFill>
                      <a:blip r:embed="rId7"/>
                      <a:stretch>
                        <a:fillRect/>
                      </a:stretch>
                    </p:blipFill>
                    <p:spPr>
                      <a:xfrm>
                        <a:off x="1223725" y="3981807"/>
                        <a:ext cx="1267548" cy="821559"/>
                      </a:xfrm>
                      <a:prstGeom prst="rect">
                        <a:avLst/>
                      </a:prstGeom>
                      <a:ln>
                        <a:solidFill>
                          <a:srgbClr val="C00000"/>
                        </a:solidFill>
                      </a:ln>
                    </p:spPr>
                  </p:pic>
                </p:oleObj>
              </mc:Fallback>
            </mc:AlternateContent>
          </a:graphicData>
        </a:graphic>
      </p:graphicFrame>
      <p:graphicFrame>
        <p:nvGraphicFramePr>
          <p:cNvPr id="3" name="Object 2">
            <a:extLst>
              <a:ext uri="{FF2B5EF4-FFF2-40B4-BE49-F238E27FC236}">
                <a16:creationId xmlns:a16="http://schemas.microsoft.com/office/drawing/2014/main" id="{AF08B38F-9A25-A235-56F2-BA61BF43A07E}"/>
              </a:ext>
            </a:extLst>
          </p:cNvPr>
          <p:cNvGraphicFramePr>
            <a:graphicFrameLocks noChangeAspect="1"/>
          </p:cNvGraphicFramePr>
          <p:nvPr>
            <p:extLst>
              <p:ext uri="{D42A27DB-BD31-4B8C-83A1-F6EECF244321}">
                <p14:modId xmlns:p14="http://schemas.microsoft.com/office/powerpoint/2010/main" val="4078284487"/>
              </p:ext>
            </p:extLst>
          </p:nvPr>
        </p:nvGraphicFramePr>
        <p:xfrm>
          <a:off x="2572965" y="3883563"/>
          <a:ext cx="786056" cy="487897"/>
        </p:xfrm>
        <a:graphic>
          <a:graphicData uri="http://schemas.openxmlformats.org/presentationml/2006/ole">
            <mc:AlternateContent xmlns:mc="http://schemas.openxmlformats.org/markup-compatibility/2006">
              <mc:Choice xmlns:v="urn:schemas-microsoft-com:vml" Requires="v">
                <p:oleObj name="Equation" r:id="rId8" imgW="368280" imgH="228600" progId="Equation.DSMT4">
                  <p:embed/>
                </p:oleObj>
              </mc:Choice>
              <mc:Fallback>
                <p:oleObj name="Equation" r:id="rId8" imgW="368280" imgH="228600" progId="Equation.DSMT4">
                  <p:embed/>
                  <p:pic>
                    <p:nvPicPr>
                      <p:cNvPr id="0" name=""/>
                      <p:cNvPicPr/>
                      <p:nvPr/>
                    </p:nvPicPr>
                    <p:blipFill>
                      <a:blip r:embed="rId9"/>
                      <a:stretch>
                        <a:fillRect/>
                      </a:stretch>
                    </p:blipFill>
                    <p:spPr>
                      <a:xfrm>
                        <a:off x="2572965" y="3883563"/>
                        <a:ext cx="786056" cy="487897"/>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DDF47D40-78AC-EE59-46C8-68F79765B278}"/>
              </a:ext>
            </a:extLst>
          </p:cNvPr>
          <p:cNvSpPr txBox="1"/>
          <p:nvPr/>
        </p:nvSpPr>
        <p:spPr>
          <a:xfrm>
            <a:off x="3224427" y="3806875"/>
            <a:ext cx="4048417" cy="1384995"/>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 mô men xoắn tại mặt cắt ngang có điểm tính ứng suất</a:t>
            </a:r>
          </a:p>
        </p:txBody>
      </p:sp>
      <p:graphicFrame>
        <p:nvGraphicFramePr>
          <p:cNvPr id="8" name="Object 7">
            <a:extLst>
              <a:ext uri="{FF2B5EF4-FFF2-40B4-BE49-F238E27FC236}">
                <a16:creationId xmlns:a16="http://schemas.microsoft.com/office/drawing/2014/main" id="{A4109E64-A6D3-E303-CC72-0B5178BA3EA6}"/>
              </a:ext>
            </a:extLst>
          </p:cNvPr>
          <p:cNvGraphicFramePr>
            <a:graphicFrameLocks noChangeAspect="1"/>
          </p:cNvGraphicFramePr>
          <p:nvPr>
            <p:extLst>
              <p:ext uri="{D42A27DB-BD31-4B8C-83A1-F6EECF244321}">
                <p14:modId xmlns:p14="http://schemas.microsoft.com/office/powerpoint/2010/main" val="1694444687"/>
              </p:ext>
            </p:extLst>
          </p:nvPr>
        </p:nvGraphicFramePr>
        <p:xfrm>
          <a:off x="2609850" y="5067300"/>
          <a:ext cx="871538" cy="514350"/>
        </p:xfrm>
        <a:graphic>
          <a:graphicData uri="http://schemas.openxmlformats.org/presentationml/2006/ole">
            <mc:AlternateContent xmlns:mc="http://schemas.openxmlformats.org/markup-compatibility/2006">
              <mc:Choice xmlns:v="urn:schemas-microsoft-com:vml" Requires="v">
                <p:oleObj name="Equation" r:id="rId10" imgW="291960" imgH="241200" progId="Equation.DSMT4">
                  <p:embed/>
                </p:oleObj>
              </mc:Choice>
              <mc:Fallback>
                <p:oleObj name="Equation" r:id="rId10" imgW="291960" imgH="241200" progId="Equation.DSMT4">
                  <p:embed/>
                  <p:pic>
                    <p:nvPicPr>
                      <p:cNvPr id="3" name="Object 2">
                        <a:extLst>
                          <a:ext uri="{FF2B5EF4-FFF2-40B4-BE49-F238E27FC236}">
                            <a16:creationId xmlns:a16="http://schemas.microsoft.com/office/drawing/2014/main" id="{AF08B38F-9A25-A235-56F2-BA61BF43A07E}"/>
                          </a:ext>
                        </a:extLst>
                      </p:cNvPr>
                      <p:cNvPicPr/>
                      <p:nvPr/>
                    </p:nvPicPr>
                    <p:blipFill>
                      <a:blip r:embed="rId11"/>
                      <a:stretch>
                        <a:fillRect/>
                      </a:stretch>
                    </p:blipFill>
                    <p:spPr>
                      <a:xfrm>
                        <a:off x="2609850" y="5067300"/>
                        <a:ext cx="871538" cy="514350"/>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306AAA21-EE95-5DBA-01EC-8B09ED6E121B}"/>
              </a:ext>
            </a:extLst>
          </p:cNvPr>
          <p:cNvSpPr txBox="1"/>
          <p:nvPr/>
        </p:nvSpPr>
        <p:spPr>
          <a:xfrm>
            <a:off x="3224427" y="5048830"/>
            <a:ext cx="5654350" cy="954107"/>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 : mô men quán tính cực của mặt cắt ngang có điểm tính ứng suất</a:t>
            </a:r>
          </a:p>
        </p:txBody>
      </p:sp>
    </p:spTree>
    <p:extLst>
      <p:ext uri="{BB962C8B-B14F-4D97-AF65-F5344CB8AC3E}">
        <p14:creationId xmlns:p14="http://schemas.microsoft.com/office/powerpoint/2010/main" val="351566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par>
                                <p:cTn id="13" presetID="22" presetClass="entr" presetSubtype="1"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up)">
                                      <p:cBhvr>
                                        <p:cTn id="20" dur="500"/>
                                        <p:tgtEl>
                                          <p:spTgt spid="9"/>
                                        </p:tgtEl>
                                      </p:cBhvr>
                                    </p:animEffect>
                                  </p:childTnLst>
                                </p:cTn>
                              </p:par>
                              <p:par>
                                <p:cTn id="21" presetID="22" presetClass="entr" presetSubtype="1"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Alternate Process 1">
            <a:extLst>
              <a:ext uri="{FF2B5EF4-FFF2-40B4-BE49-F238E27FC236}">
                <a16:creationId xmlns:a16="http://schemas.microsoft.com/office/drawing/2014/main" id="{C136EF0A-F0A5-97A3-DDA5-84384996D4B3}"/>
              </a:ext>
            </a:extLst>
          </p:cNvPr>
          <p:cNvSpPr/>
          <p:nvPr/>
        </p:nvSpPr>
        <p:spPr bwMode="auto">
          <a:xfrm>
            <a:off x="1416469" y="986700"/>
            <a:ext cx="7664334" cy="510778"/>
          </a:xfrm>
          <a:prstGeom prst="flowChartAlternateProcess">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R="0" algn="l" defTabSz="914400" rtl="0" eaLnBrk="1" fontAlgn="base" latinLnBrk="0" hangingPunct="1">
              <a:lnSpc>
                <a:spcPct val="100000"/>
              </a:lnSpc>
              <a:spcBef>
                <a:spcPct val="50000"/>
              </a:spcBef>
              <a:spcAft>
                <a:spcPct val="0"/>
              </a:spcAft>
              <a:buClrTx/>
              <a:buSzTx/>
              <a:tabLst/>
            </a:pPr>
            <a:r>
              <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rPr>
              <a:t>Ứng suất tr</a:t>
            </a:r>
            <a:r>
              <a:rPr lang="en-US" sz="2400">
                <a:latin typeface="Arial" panose="020B0604020202020204" pitchFamily="34" charset="0"/>
                <a:cs typeface="Arial" panose="020B0604020202020204" pitchFamily="34" charset="0"/>
              </a:rPr>
              <a:t>ên mặt cắt ngang của thanh tròn chịu xoắn</a:t>
            </a: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 March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grpSp>
        <p:nvGrpSpPr>
          <p:cNvPr id="15" name="Group 14">
            <a:extLst>
              <a:ext uri="{FF2B5EF4-FFF2-40B4-BE49-F238E27FC236}">
                <a16:creationId xmlns:a16="http://schemas.microsoft.com/office/drawing/2014/main" id="{16794B48-8AE6-BA81-907E-5BEE39169A0B}"/>
              </a:ext>
            </a:extLst>
          </p:cNvPr>
          <p:cNvGrpSpPr/>
          <p:nvPr/>
        </p:nvGrpSpPr>
        <p:grpSpPr>
          <a:xfrm>
            <a:off x="981347" y="964984"/>
            <a:ext cx="496077" cy="509190"/>
            <a:chOff x="1744824" y="1853297"/>
            <a:chExt cx="485192" cy="498017"/>
          </a:xfrm>
        </p:grpSpPr>
        <p:sp>
          <p:nvSpPr>
            <p:cNvPr id="13" name="Oval 12">
              <a:extLst>
                <a:ext uri="{FF2B5EF4-FFF2-40B4-BE49-F238E27FC236}">
                  <a16:creationId xmlns:a16="http://schemas.microsoft.com/office/drawing/2014/main" id="{F6294C3F-4A75-4723-AAF5-7B4BD6C0489A}"/>
                </a:ext>
              </a:extLst>
            </p:cNvPr>
            <p:cNvSpPr/>
            <p:nvPr/>
          </p:nvSpPr>
          <p:spPr bwMode="auto">
            <a:xfrm>
              <a:off x="1744824" y="1866122"/>
              <a:ext cx="485192" cy="485192"/>
            </a:xfrm>
            <a:prstGeom prst="ellipse">
              <a:avLst/>
            </a:prstGeom>
            <a:noFill/>
            <a:ln w="571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14" name="TextBox 13">
              <a:extLst>
                <a:ext uri="{FF2B5EF4-FFF2-40B4-BE49-F238E27FC236}">
                  <a16:creationId xmlns:a16="http://schemas.microsoft.com/office/drawing/2014/main" id="{33E1AFA4-61B5-149A-941F-BB3C1F2A38C8}"/>
                </a:ext>
              </a:extLst>
            </p:cNvPr>
            <p:cNvSpPr txBox="1"/>
            <p:nvPr/>
          </p:nvSpPr>
          <p:spPr>
            <a:xfrm>
              <a:off x="1790607" y="1853297"/>
              <a:ext cx="382554" cy="474371"/>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3</a:t>
              </a:r>
            </a:p>
          </p:txBody>
        </p:sp>
      </p:grpSp>
      <p:sp>
        <p:nvSpPr>
          <p:cNvPr id="10" name="TextBox 9">
            <a:extLst>
              <a:ext uri="{FF2B5EF4-FFF2-40B4-BE49-F238E27FC236}">
                <a16:creationId xmlns:a16="http://schemas.microsoft.com/office/drawing/2014/main" id="{7790F94D-AB29-FF2A-0354-6C61AB2E0E10}"/>
              </a:ext>
            </a:extLst>
          </p:cNvPr>
          <p:cNvSpPr txBox="1"/>
          <p:nvPr/>
        </p:nvSpPr>
        <p:spPr>
          <a:xfrm>
            <a:off x="990600" y="1614229"/>
            <a:ext cx="7693574"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3.2 Biểu thức tính ứng suất trên mặt cắt ngang</a:t>
            </a:r>
          </a:p>
        </p:txBody>
      </p:sp>
      <p:graphicFrame>
        <p:nvGraphicFramePr>
          <p:cNvPr id="7" name="Object 6">
            <a:extLst>
              <a:ext uri="{FF2B5EF4-FFF2-40B4-BE49-F238E27FC236}">
                <a16:creationId xmlns:a16="http://schemas.microsoft.com/office/drawing/2014/main" id="{5F9EF66B-5765-CA01-E8FF-70488263355C}"/>
              </a:ext>
            </a:extLst>
          </p:cNvPr>
          <p:cNvGraphicFramePr>
            <a:graphicFrameLocks noChangeAspect="1"/>
          </p:cNvGraphicFramePr>
          <p:nvPr>
            <p:extLst>
              <p:ext uri="{D42A27DB-BD31-4B8C-83A1-F6EECF244321}">
                <p14:modId xmlns:p14="http://schemas.microsoft.com/office/powerpoint/2010/main" val="4094579816"/>
              </p:ext>
            </p:extLst>
          </p:nvPr>
        </p:nvGraphicFramePr>
        <p:xfrm>
          <a:off x="1123498" y="2312381"/>
          <a:ext cx="1267548" cy="821559"/>
        </p:xfrm>
        <a:graphic>
          <a:graphicData uri="http://schemas.openxmlformats.org/presentationml/2006/ole">
            <mc:AlternateContent xmlns:mc="http://schemas.openxmlformats.org/markup-compatibility/2006">
              <mc:Choice xmlns:v="urn:schemas-microsoft-com:vml" Requires="v">
                <p:oleObj name="Equation" r:id="rId3" imgW="685800" imgH="444240" progId="Equation.DSMT4">
                  <p:embed/>
                </p:oleObj>
              </mc:Choice>
              <mc:Fallback>
                <p:oleObj name="Equation" r:id="rId3" imgW="685800" imgH="444240" progId="Equation.DSMT4">
                  <p:embed/>
                  <p:pic>
                    <p:nvPicPr>
                      <p:cNvPr id="7" name="Object 6">
                        <a:extLst>
                          <a:ext uri="{FF2B5EF4-FFF2-40B4-BE49-F238E27FC236}">
                            <a16:creationId xmlns:a16="http://schemas.microsoft.com/office/drawing/2014/main" id="{5F9EF66B-5765-CA01-E8FF-70488263355C}"/>
                          </a:ext>
                        </a:extLst>
                      </p:cNvPr>
                      <p:cNvPicPr/>
                      <p:nvPr/>
                    </p:nvPicPr>
                    <p:blipFill>
                      <a:blip r:embed="rId4"/>
                      <a:stretch>
                        <a:fillRect/>
                      </a:stretch>
                    </p:blipFill>
                    <p:spPr>
                      <a:xfrm>
                        <a:off x="1123498" y="2312381"/>
                        <a:ext cx="1267548" cy="821559"/>
                      </a:xfrm>
                      <a:prstGeom prst="rect">
                        <a:avLst/>
                      </a:prstGeom>
                      <a:ln>
                        <a:solidFill>
                          <a:srgbClr val="C00000"/>
                        </a:solidFill>
                      </a:ln>
                    </p:spPr>
                  </p:pic>
                </p:oleObj>
              </mc:Fallback>
            </mc:AlternateContent>
          </a:graphicData>
        </a:graphic>
      </p:graphicFrame>
      <p:graphicFrame>
        <p:nvGraphicFramePr>
          <p:cNvPr id="3" name="Object 2">
            <a:extLst>
              <a:ext uri="{FF2B5EF4-FFF2-40B4-BE49-F238E27FC236}">
                <a16:creationId xmlns:a16="http://schemas.microsoft.com/office/drawing/2014/main" id="{AF08B38F-9A25-A235-56F2-BA61BF43A07E}"/>
              </a:ext>
            </a:extLst>
          </p:cNvPr>
          <p:cNvGraphicFramePr>
            <a:graphicFrameLocks noChangeAspect="1"/>
          </p:cNvGraphicFramePr>
          <p:nvPr>
            <p:extLst>
              <p:ext uri="{D42A27DB-BD31-4B8C-83A1-F6EECF244321}">
                <p14:modId xmlns:p14="http://schemas.microsoft.com/office/powerpoint/2010/main" val="2065832441"/>
              </p:ext>
            </p:extLst>
          </p:nvPr>
        </p:nvGraphicFramePr>
        <p:xfrm>
          <a:off x="2472738" y="2214137"/>
          <a:ext cx="786056" cy="487897"/>
        </p:xfrm>
        <a:graphic>
          <a:graphicData uri="http://schemas.openxmlformats.org/presentationml/2006/ole">
            <mc:AlternateContent xmlns:mc="http://schemas.openxmlformats.org/markup-compatibility/2006">
              <mc:Choice xmlns:v="urn:schemas-microsoft-com:vml" Requires="v">
                <p:oleObj name="Equation" r:id="rId5" imgW="368280" imgH="228600" progId="Equation.DSMT4">
                  <p:embed/>
                </p:oleObj>
              </mc:Choice>
              <mc:Fallback>
                <p:oleObj name="Equation" r:id="rId5" imgW="368280" imgH="228600" progId="Equation.DSMT4">
                  <p:embed/>
                  <p:pic>
                    <p:nvPicPr>
                      <p:cNvPr id="3" name="Object 2">
                        <a:extLst>
                          <a:ext uri="{FF2B5EF4-FFF2-40B4-BE49-F238E27FC236}">
                            <a16:creationId xmlns:a16="http://schemas.microsoft.com/office/drawing/2014/main" id="{AF08B38F-9A25-A235-56F2-BA61BF43A07E}"/>
                          </a:ext>
                        </a:extLst>
                      </p:cNvPr>
                      <p:cNvPicPr/>
                      <p:nvPr/>
                    </p:nvPicPr>
                    <p:blipFill>
                      <a:blip r:embed="rId6"/>
                      <a:stretch>
                        <a:fillRect/>
                      </a:stretch>
                    </p:blipFill>
                    <p:spPr>
                      <a:xfrm>
                        <a:off x="2472738" y="2214137"/>
                        <a:ext cx="786056" cy="487897"/>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DDF47D40-78AC-EE59-46C8-68F79765B278}"/>
              </a:ext>
            </a:extLst>
          </p:cNvPr>
          <p:cNvSpPr txBox="1"/>
          <p:nvPr/>
        </p:nvSpPr>
        <p:spPr>
          <a:xfrm>
            <a:off x="3124200" y="2137449"/>
            <a:ext cx="5833188" cy="954107"/>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 mô men xoắn tại mặt cắt ngang có điểm tính ứng suất</a:t>
            </a:r>
          </a:p>
        </p:txBody>
      </p:sp>
      <p:graphicFrame>
        <p:nvGraphicFramePr>
          <p:cNvPr id="8" name="Object 7">
            <a:extLst>
              <a:ext uri="{FF2B5EF4-FFF2-40B4-BE49-F238E27FC236}">
                <a16:creationId xmlns:a16="http://schemas.microsoft.com/office/drawing/2014/main" id="{A4109E64-A6D3-E303-CC72-0B5178BA3EA6}"/>
              </a:ext>
            </a:extLst>
          </p:cNvPr>
          <p:cNvGraphicFramePr>
            <a:graphicFrameLocks noChangeAspect="1"/>
          </p:cNvGraphicFramePr>
          <p:nvPr>
            <p:extLst>
              <p:ext uri="{D42A27DB-BD31-4B8C-83A1-F6EECF244321}">
                <p14:modId xmlns:p14="http://schemas.microsoft.com/office/powerpoint/2010/main" val="1583360441"/>
              </p:ext>
            </p:extLst>
          </p:nvPr>
        </p:nvGraphicFramePr>
        <p:xfrm>
          <a:off x="2416175" y="2970213"/>
          <a:ext cx="869950" cy="514350"/>
        </p:xfrm>
        <a:graphic>
          <a:graphicData uri="http://schemas.openxmlformats.org/presentationml/2006/ole">
            <mc:AlternateContent xmlns:mc="http://schemas.openxmlformats.org/markup-compatibility/2006">
              <mc:Choice xmlns:v="urn:schemas-microsoft-com:vml" Requires="v">
                <p:oleObj name="Equation" r:id="rId7" imgW="291960" imgH="241200" progId="Equation.DSMT4">
                  <p:embed/>
                </p:oleObj>
              </mc:Choice>
              <mc:Fallback>
                <p:oleObj name="Equation" r:id="rId7" imgW="291960" imgH="241200" progId="Equation.DSMT4">
                  <p:embed/>
                  <p:pic>
                    <p:nvPicPr>
                      <p:cNvPr id="8" name="Object 7">
                        <a:extLst>
                          <a:ext uri="{FF2B5EF4-FFF2-40B4-BE49-F238E27FC236}">
                            <a16:creationId xmlns:a16="http://schemas.microsoft.com/office/drawing/2014/main" id="{A4109E64-A6D3-E303-CC72-0B5178BA3EA6}"/>
                          </a:ext>
                        </a:extLst>
                      </p:cNvPr>
                      <p:cNvPicPr/>
                      <p:nvPr/>
                    </p:nvPicPr>
                    <p:blipFill>
                      <a:blip r:embed="rId8"/>
                      <a:stretch>
                        <a:fillRect/>
                      </a:stretch>
                    </p:blipFill>
                    <p:spPr>
                      <a:xfrm>
                        <a:off x="2416175" y="2970213"/>
                        <a:ext cx="869950" cy="514350"/>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306AAA21-EE95-5DBA-01EC-8B09ED6E121B}"/>
              </a:ext>
            </a:extLst>
          </p:cNvPr>
          <p:cNvSpPr txBox="1"/>
          <p:nvPr/>
        </p:nvSpPr>
        <p:spPr>
          <a:xfrm>
            <a:off x="3029823" y="2951946"/>
            <a:ext cx="6050979" cy="954107"/>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 : mô men quán tính cực của mặt cắt ngang có điểm tính ứng suất</a:t>
            </a:r>
          </a:p>
        </p:txBody>
      </p:sp>
      <p:sp>
        <p:nvSpPr>
          <p:cNvPr id="12" name="TextBox 11">
            <a:extLst>
              <a:ext uri="{FF2B5EF4-FFF2-40B4-BE49-F238E27FC236}">
                <a16:creationId xmlns:a16="http://schemas.microsoft.com/office/drawing/2014/main" id="{C1A4612F-1252-EA39-CF4B-92C32F68ABAC}"/>
              </a:ext>
            </a:extLst>
          </p:cNvPr>
          <p:cNvSpPr txBox="1"/>
          <p:nvPr/>
        </p:nvSpPr>
        <p:spPr>
          <a:xfrm>
            <a:off x="1416468" y="3903410"/>
            <a:ext cx="7475119" cy="954107"/>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 : khoảng cách từ điểm tính ứng suất đến tâm mặt cắt</a:t>
            </a:r>
          </a:p>
        </p:txBody>
      </p:sp>
      <p:graphicFrame>
        <p:nvGraphicFramePr>
          <p:cNvPr id="16" name="Object 15">
            <a:extLst>
              <a:ext uri="{FF2B5EF4-FFF2-40B4-BE49-F238E27FC236}">
                <a16:creationId xmlns:a16="http://schemas.microsoft.com/office/drawing/2014/main" id="{FA14028A-1F7D-3FEE-06F3-537D3B333D3C}"/>
              </a:ext>
            </a:extLst>
          </p:cNvPr>
          <p:cNvGraphicFramePr>
            <a:graphicFrameLocks noChangeAspect="1"/>
          </p:cNvGraphicFramePr>
          <p:nvPr>
            <p:extLst>
              <p:ext uri="{D42A27DB-BD31-4B8C-83A1-F6EECF244321}">
                <p14:modId xmlns:p14="http://schemas.microsoft.com/office/powerpoint/2010/main" val="1558392723"/>
              </p:ext>
            </p:extLst>
          </p:nvPr>
        </p:nvGraphicFramePr>
        <p:xfrm>
          <a:off x="1223725" y="3986659"/>
          <a:ext cx="400690" cy="434081"/>
        </p:xfrm>
        <a:graphic>
          <a:graphicData uri="http://schemas.openxmlformats.org/presentationml/2006/ole">
            <mc:AlternateContent xmlns:mc="http://schemas.openxmlformats.org/markup-compatibility/2006">
              <mc:Choice xmlns:v="urn:schemas-microsoft-com:vml" Requires="v">
                <p:oleObj name="Equation" r:id="rId9" imgW="152280" imgH="164880" progId="Equation.DSMT4">
                  <p:embed/>
                </p:oleObj>
              </mc:Choice>
              <mc:Fallback>
                <p:oleObj name="Equation" r:id="rId9" imgW="152280" imgH="164880" progId="Equation.DSMT4">
                  <p:embed/>
                  <p:pic>
                    <p:nvPicPr>
                      <p:cNvPr id="0" name=""/>
                      <p:cNvPicPr/>
                      <p:nvPr/>
                    </p:nvPicPr>
                    <p:blipFill>
                      <a:blip r:embed="rId10"/>
                      <a:stretch>
                        <a:fillRect/>
                      </a:stretch>
                    </p:blipFill>
                    <p:spPr>
                      <a:xfrm>
                        <a:off x="1223725" y="3986659"/>
                        <a:ext cx="400690" cy="434081"/>
                      </a:xfrm>
                      <a:prstGeom prst="rect">
                        <a:avLst/>
                      </a:prstGeom>
                    </p:spPr>
                  </p:pic>
                </p:oleObj>
              </mc:Fallback>
            </mc:AlternateContent>
          </a:graphicData>
        </a:graphic>
      </p:graphicFrame>
      <p:sp>
        <p:nvSpPr>
          <p:cNvPr id="17" name="TextBox 16">
            <a:extLst>
              <a:ext uri="{FF2B5EF4-FFF2-40B4-BE49-F238E27FC236}">
                <a16:creationId xmlns:a16="http://schemas.microsoft.com/office/drawing/2014/main" id="{966574AE-2F70-4603-74CB-832D665BAB78}"/>
              </a:ext>
            </a:extLst>
          </p:cNvPr>
          <p:cNvSpPr txBox="1"/>
          <p:nvPr/>
        </p:nvSpPr>
        <p:spPr>
          <a:xfrm>
            <a:off x="1119188" y="4857517"/>
            <a:ext cx="7961614" cy="954107"/>
          </a:xfrm>
          <a:prstGeom prst="rect">
            <a:avLst/>
          </a:prstGeom>
          <a:noFill/>
        </p:spPr>
        <p:txBody>
          <a:bodyPr wrap="square" rtlCol="0">
            <a:spAutoFit/>
          </a:bodyPr>
          <a:lstStyle/>
          <a:p>
            <a:pPr marL="457200" indent="-457200" algn="l">
              <a:buFont typeface="Wingdings" panose="05000000000000000000" pitchFamily="2" charset="2"/>
              <a:buChar char="v"/>
            </a:pPr>
            <a:r>
              <a:rPr lang="en-US" sz="2800">
                <a:latin typeface="Arial" panose="020B0604020202020204" pitchFamily="34" charset="0"/>
                <a:cs typeface="Arial" panose="020B0604020202020204" pitchFamily="34" charset="0"/>
              </a:rPr>
              <a:t>Sự phân bố ứng suất trên mặt cắt ngang hình tròn đặc</a:t>
            </a:r>
          </a:p>
        </p:txBody>
      </p:sp>
    </p:spTree>
    <p:extLst>
      <p:ext uri="{BB962C8B-B14F-4D97-AF65-F5344CB8AC3E}">
        <p14:creationId xmlns:p14="http://schemas.microsoft.com/office/powerpoint/2010/main" val="2475287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par>
                                <p:cTn id="8" presetID="22" presetClass="entr" presetSubtype="1"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up)">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Alternate Process 1">
            <a:extLst>
              <a:ext uri="{FF2B5EF4-FFF2-40B4-BE49-F238E27FC236}">
                <a16:creationId xmlns:a16="http://schemas.microsoft.com/office/drawing/2014/main" id="{C136EF0A-F0A5-97A3-DDA5-84384996D4B3}"/>
              </a:ext>
            </a:extLst>
          </p:cNvPr>
          <p:cNvSpPr/>
          <p:nvPr/>
        </p:nvSpPr>
        <p:spPr bwMode="auto">
          <a:xfrm>
            <a:off x="1416469" y="986700"/>
            <a:ext cx="7664334" cy="510778"/>
          </a:xfrm>
          <a:prstGeom prst="flowChartAlternateProcess">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R="0" algn="l" defTabSz="914400" rtl="0" eaLnBrk="1" fontAlgn="base" latinLnBrk="0" hangingPunct="1">
              <a:lnSpc>
                <a:spcPct val="100000"/>
              </a:lnSpc>
              <a:spcBef>
                <a:spcPct val="50000"/>
              </a:spcBef>
              <a:spcAft>
                <a:spcPct val="0"/>
              </a:spcAft>
              <a:buClrTx/>
              <a:buSzTx/>
              <a:tabLst/>
            </a:pPr>
            <a:r>
              <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rPr>
              <a:t>Ứng suất tr</a:t>
            </a:r>
            <a:r>
              <a:rPr lang="en-US" sz="2400">
                <a:latin typeface="Arial" panose="020B0604020202020204" pitchFamily="34" charset="0"/>
                <a:cs typeface="Arial" panose="020B0604020202020204" pitchFamily="34" charset="0"/>
              </a:rPr>
              <a:t>ên mặt cắt ngang của thanh tròn chịu xoắn</a:t>
            </a: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 March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grpSp>
        <p:nvGrpSpPr>
          <p:cNvPr id="15" name="Group 14">
            <a:extLst>
              <a:ext uri="{FF2B5EF4-FFF2-40B4-BE49-F238E27FC236}">
                <a16:creationId xmlns:a16="http://schemas.microsoft.com/office/drawing/2014/main" id="{16794B48-8AE6-BA81-907E-5BEE39169A0B}"/>
              </a:ext>
            </a:extLst>
          </p:cNvPr>
          <p:cNvGrpSpPr/>
          <p:nvPr/>
        </p:nvGrpSpPr>
        <p:grpSpPr>
          <a:xfrm>
            <a:off x="981347" y="964984"/>
            <a:ext cx="496077" cy="509190"/>
            <a:chOff x="1744824" y="1853297"/>
            <a:chExt cx="485192" cy="498017"/>
          </a:xfrm>
        </p:grpSpPr>
        <p:sp>
          <p:nvSpPr>
            <p:cNvPr id="13" name="Oval 12">
              <a:extLst>
                <a:ext uri="{FF2B5EF4-FFF2-40B4-BE49-F238E27FC236}">
                  <a16:creationId xmlns:a16="http://schemas.microsoft.com/office/drawing/2014/main" id="{F6294C3F-4A75-4723-AAF5-7B4BD6C0489A}"/>
                </a:ext>
              </a:extLst>
            </p:cNvPr>
            <p:cNvSpPr/>
            <p:nvPr/>
          </p:nvSpPr>
          <p:spPr bwMode="auto">
            <a:xfrm>
              <a:off x="1744824" y="1866122"/>
              <a:ext cx="485192" cy="485192"/>
            </a:xfrm>
            <a:prstGeom prst="ellipse">
              <a:avLst/>
            </a:prstGeom>
            <a:noFill/>
            <a:ln w="571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14" name="TextBox 13">
              <a:extLst>
                <a:ext uri="{FF2B5EF4-FFF2-40B4-BE49-F238E27FC236}">
                  <a16:creationId xmlns:a16="http://schemas.microsoft.com/office/drawing/2014/main" id="{33E1AFA4-61B5-149A-941F-BB3C1F2A38C8}"/>
                </a:ext>
              </a:extLst>
            </p:cNvPr>
            <p:cNvSpPr txBox="1"/>
            <p:nvPr/>
          </p:nvSpPr>
          <p:spPr>
            <a:xfrm>
              <a:off x="1790607" y="1853297"/>
              <a:ext cx="382554" cy="474371"/>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3</a:t>
              </a:r>
            </a:p>
          </p:txBody>
        </p:sp>
      </p:grpSp>
      <p:sp>
        <p:nvSpPr>
          <p:cNvPr id="10" name="TextBox 9">
            <a:extLst>
              <a:ext uri="{FF2B5EF4-FFF2-40B4-BE49-F238E27FC236}">
                <a16:creationId xmlns:a16="http://schemas.microsoft.com/office/drawing/2014/main" id="{7790F94D-AB29-FF2A-0354-6C61AB2E0E10}"/>
              </a:ext>
            </a:extLst>
          </p:cNvPr>
          <p:cNvSpPr txBox="1"/>
          <p:nvPr/>
        </p:nvSpPr>
        <p:spPr>
          <a:xfrm>
            <a:off x="990600" y="1614229"/>
            <a:ext cx="7693574"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3.2 Biểu thức tính ứng suất trên mặt cắt ngang</a:t>
            </a:r>
          </a:p>
        </p:txBody>
      </p:sp>
      <p:sp>
        <p:nvSpPr>
          <p:cNvPr id="17" name="TextBox 16">
            <a:extLst>
              <a:ext uri="{FF2B5EF4-FFF2-40B4-BE49-F238E27FC236}">
                <a16:creationId xmlns:a16="http://schemas.microsoft.com/office/drawing/2014/main" id="{966574AE-2F70-4603-74CB-832D665BAB78}"/>
              </a:ext>
            </a:extLst>
          </p:cNvPr>
          <p:cNvSpPr txBox="1"/>
          <p:nvPr/>
        </p:nvSpPr>
        <p:spPr>
          <a:xfrm>
            <a:off x="929974" y="2098489"/>
            <a:ext cx="7961614" cy="954107"/>
          </a:xfrm>
          <a:prstGeom prst="rect">
            <a:avLst/>
          </a:prstGeom>
          <a:noFill/>
        </p:spPr>
        <p:txBody>
          <a:bodyPr wrap="square" rtlCol="0">
            <a:spAutoFit/>
          </a:bodyPr>
          <a:lstStyle/>
          <a:p>
            <a:pPr marL="457200" indent="-457200" algn="l">
              <a:buFont typeface="Wingdings" panose="05000000000000000000" pitchFamily="2" charset="2"/>
              <a:buChar char="v"/>
            </a:pPr>
            <a:r>
              <a:rPr lang="en-US" sz="2800">
                <a:latin typeface="Arial" panose="020B0604020202020204" pitchFamily="34" charset="0"/>
                <a:cs typeface="Arial" panose="020B0604020202020204" pitchFamily="34" charset="0"/>
              </a:rPr>
              <a:t>Sự phân bố ứng suất trên mặt cắt ngang hình tròn đặc</a:t>
            </a:r>
          </a:p>
        </p:txBody>
      </p:sp>
      <p:pic>
        <p:nvPicPr>
          <p:cNvPr id="4" name="Picture 3">
            <a:extLst>
              <a:ext uri="{FF2B5EF4-FFF2-40B4-BE49-F238E27FC236}">
                <a16:creationId xmlns:a16="http://schemas.microsoft.com/office/drawing/2014/main" id="{CD4A0783-F2E0-A5A4-120F-148581C968AA}"/>
              </a:ext>
            </a:extLst>
          </p:cNvPr>
          <p:cNvPicPr>
            <a:picLocks noChangeAspect="1"/>
          </p:cNvPicPr>
          <p:nvPr/>
        </p:nvPicPr>
        <p:blipFill>
          <a:blip r:embed="rId3"/>
          <a:stretch>
            <a:fillRect/>
          </a:stretch>
        </p:blipFill>
        <p:spPr>
          <a:xfrm>
            <a:off x="6644971" y="2590187"/>
            <a:ext cx="2039203" cy="1942957"/>
          </a:xfrm>
          <a:prstGeom prst="rect">
            <a:avLst/>
          </a:prstGeom>
        </p:spPr>
      </p:pic>
      <p:sp>
        <p:nvSpPr>
          <p:cNvPr id="5" name="TextBox 4">
            <a:extLst>
              <a:ext uri="{FF2B5EF4-FFF2-40B4-BE49-F238E27FC236}">
                <a16:creationId xmlns:a16="http://schemas.microsoft.com/office/drawing/2014/main" id="{E324CE07-B256-1257-6173-5FD5C287FEB5}"/>
              </a:ext>
            </a:extLst>
          </p:cNvPr>
          <p:cNvSpPr txBox="1"/>
          <p:nvPr/>
        </p:nvSpPr>
        <p:spPr>
          <a:xfrm>
            <a:off x="994964" y="2951946"/>
            <a:ext cx="4703114" cy="954107"/>
          </a:xfrm>
          <a:prstGeom prst="rect">
            <a:avLst/>
          </a:prstGeom>
          <a:noFill/>
        </p:spPr>
        <p:txBody>
          <a:bodyPr wrap="square" rtlCol="0">
            <a:spAutoFit/>
          </a:bodyPr>
          <a:lstStyle/>
          <a:p>
            <a:pPr algn="ctr"/>
            <a:r>
              <a:rPr lang="en-US" sz="2800">
                <a:latin typeface="Arial" panose="020B0604020202020204" pitchFamily="34" charset="0"/>
                <a:cs typeface="Arial" panose="020B0604020202020204" pitchFamily="34" charset="0"/>
              </a:rPr>
              <a:t>Ứng suất lớn nhất trên mặt cắt</a:t>
            </a:r>
          </a:p>
        </p:txBody>
      </p:sp>
      <p:graphicFrame>
        <p:nvGraphicFramePr>
          <p:cNvPr id="11" name="Object 10">
            <a:extLst>
              <a:ext uri="{FF2B5EF4-FFF2-40B4-BE49-F238E27FC236}">
                <a16:creationId xmlns:a16="http://schemas.microsoft.com/office/drawing/2014/main" id="{1442D3B0-D7F7-0B39-F43C-C14995A453E2}"/>
              </a:ext>
            </a:extLst>
          </p:cNvPr>
          <p:cNvGraphicFramePr>
            <a:graphicFrameLocks noChangeAspect="1"/>
          </p:cNvGraphicFramePr>
          <p:nvPr>
            <p:extLst>
              <p:ext uri="{D42A27DB-BD31-4B8C-83A1-F6EECF244321}">
                <p14:modId xmlns:p14="http://schemas.microsoft.com/office/powerpoint/2010/main" val="375784769"/>
              </p:ext>
            </p:extLst>
          </p:nvPr>
        </p:nvGraphicFramePr>
        <p:xfrm>
          <a:off x="2085254" y="3907930"/>
          <a:ext cx="2182465" cy="812620"/>
        </p:xfrm>
        <a:graphic>
          <a:graphicData uri="http://schemas.openxmlformats.org/presentationml/2006/ole">
            <mc:AlternateContent xmlns:mc="http://schemas.openxmlformats.org/markup-compatibility/2006">
              <mc:Choice xmlns:v="urn:schemas-microsoft-com:vml" Requires="v">
                <p:oleObj name="Equation" r:id="rId4" imgW="1193760" imgH="444240" progId="Equation.DSMT4">
                  <p:embed/>
                </p:oleObj>
              </mc:Choice>
              <mc:Fallback>
                <p:oleObj name="Equation" r:id="rId4" imgW="1193760" imgH="444240" progId="Equation.DSMT4">
                  <p:embed/>
                  <p:pic>
                    <p:nvPicPr>
                      <p:cNvPr id="0" name=""/>
                      <p:cNvPicPr/>
                      <p:nvPr/>
                    </p:nvPicPr>
                    <p:blipFill>
                      <a:blip r:embed="rId5"/>
                      <a:stretch>
                        <a:fillRect/>
                      </a:stretch>
                    </p:blipFill>
                    <p:spPr>
                      <a:xfrm>
                        <a:off x="2085254" y="3907930"/>
                        <a:ext cx="2182465" cy="812620"/>
                      </a:xfrm>
                      <a:prstGeom prst="rect">
                        <a:avLst/>
                      </a:prstGeom>
                      <a:ln>
                        <a:solidFill>
                          <a:srgbClr val="C00000"/>
                        </a:solidFill>
                      </a:ln>
                    </p:spPr>
                  </p:pic>
                </p:oleObj>
              </mc:Fallback>
            </mc:AlternateContent>
          </a:graphicData>
        </a:graphic>
      </p:graphicFrame>
      <p:graphicFrame>
        <p:nvGraphicFramePr>
          <p:cNvPr id="18" name="Object 17">
            <a:extLst>
              <a:ext uri="{FF2B5EF4-FFF2-40B4-BE49-F238E27FC236}">
                <a16:creationId xmlns:a16="http://schemas.microsoft.com/office/drawing/2014/main" id="{81CDB4B9-57AA-033A-CF95-249A048C7499}"/>
              </a:ext>
            </a:extLst>
          </p:cNvPr>
          <p:cNvGraphicFramePr>
            <a:graphicFrameLocks noChangeAspect="1"/>
          </p:cNvGraphicFramePr>
          <p:nvPr>
            <p:extLst>
              <p:ext uri="{D42A27DB-BD31-4B8C-83A1-F6EECF244321}">
                <p14:modId xmlns:p14="http://schemas.microsoft.com/office/powerpoint/2010/main" val="3702806741"/>
              </p:ext>
            </p:extLst>
          </p:nvPr>
        </p:nvGraphicFramePr>
        <p:xfrm>
          <a:off x="1028157" y="5027954"/>
          <a:ext cx="567938" cy="431633"/>
        </p:xfrm>
        <a:graphic>
          <a:graphicData uri="http://schemas.openxmlformats.org/presentationml/2006/ole">
            <mc:AlternateContent xmlns:mc="http://schemas.openxmlformats.org/markup-compatibility/2006">
              <mc:Choice xmlns:v="urn:schemas-microsoft-com:vml" Requires="v">
                <p:oleObj name="Equation" r:id="rId6" imgW="317160" imgH="241200" progId="Equation.DSMT4">
                  <p:embed/>
                </p:oleObj>
              </mc:Choice>
              <mc:Fallback>
                <p:oleObj name="Equation" r:id="rId6" imgW="317160" imgH="241200" progId="Equation.DSMT4">
                  <p:embed/>
                  <p:pic>
                    <p:nvPicPr>
                      <p:cNvPr id="0" name=""/>
                      <p:cNvPicPr/>
                      <p:nvPr/>
                    </p:nvPicPr>
                    <p:blipFill>
                      <a:blip r:embed="rId7"/>
                      <a:stretch>
                        <a:fillRect/>
                      </a:stretch>
                    </p:blipFill>
                    <p:spPr>
                      <a:xfrm>
                        <a:off x="1028157" y="5027954"/>
                        <a:ext cx="567938" cy="431633"/>
                      </a:xfrm>
                      <a:prstGeom prst="rect">
                        <a:avLst/>
                      </a:prstGeom>
                    </p:spPr>
                  </p:pic>
                </p:oleObj>
              </mc:Fallback>
            </mc:AlternateContent>
          </a:graphicData>
        </a:graphic>
      </p:graphicFrame>
      <p:sp>
        <p:nvSpPr>
          <p:cNvPr id="19" name="TextBox 18">
            <a:extLst>
              <a:ext uri="{FF2B5EF4-FFF2-40B4-BE49-F238E27FC236}">
                <a16:creationId xmlns:a16="http://schemas.microsoft.com/office/drawing/2014/main" id="{8109ED89-A18D-B5F9-766E-1E9E16926579}"/>
              </a:ext>
            </a:extLst>
          </p:cNvPr>
          <p:cNvSpPr txBox="1"/>
          <p:nvPr/>
        </p:nvSpPr>
        <p:spPr>
          <a:xfrm>
            <a:off x="1477423" y="4956849"/>
            <a:ext cx="4703113" cy="954107"/>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Mô men chống xoắn của </a:t>
            </a:r>
          </a:p>
          <a:p>
            <a:pPr algn="l"/>
            <a:r>
              <a:rPr lang="en-US" sz="2800">
                <a:latin typeface="Arial" panose="020B0604020202020204" pitchFamily="34" charset="0"/>
                <a:cs typeface="Arial" panose="020B0604020202020204" pitchFamily="34" charset="0"/>
              </a:rPr>
              <a:t>mặt cắt</a:t>
            </a:r>
          </a:p>
        </p:txBody>
      </p:sp>
      <p:pic>
        <p:nvPicPr>
          <p:cNvPr id="21" name="Picture 20">
            <a:extLst>
              <a:ext uri="{FF2B5EF4-FFF2-40B4-BE49-F238E27FC236}">
                <a16:creationId xmlns:a16="http://schemas.microsoft.com/office/drawing/2014/main" id="{B7B937F1-CB80-40D4-0559-00F22355B6BD}"/>
              </a:ext>
            </a:extLst>
          </p:cNvPr>
          <p:cNvPicPr>
            <a:picLocks noChangeAspect="1"/>
          </p:cNvPicPr>
          <p:nvPr/>
        </p:nvPicPr>
        <p:blipFill>
          <a:blip r:embed="rId8"/>
          <a:stretch>
            <a:fillRect/>
          </a:stretch>
        </p:blipFill>
        <p:spPr>
          <a:xfrm>
            <a:off x="6865462" y="4646948"/>
            <a:ext cx="1811418" cy="1526767"/>
          </a:xfrm>
          <a:prstGeom prst="rect">
            <a:avLst/>
          </a:prstGeom>
        </p:spPr>
      </p:pic>
    </p:spTree>
    <p:extLst>
      <p:ext uri="{BB962C8B-B14F-4D97-AF65-F5344CB8AC3E}">
        <p14:creationId xmlns:p14="http://schemas.microsoft.com/office/powerpoint/2010/main" val="4093033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1000"/>
                                        <p:tgtEl>
                                          <p:spTgt spid="18"/>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left)">
                                      <p:cBhvr>
                                        <p:cTn id="20"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Alternate Process 1">
            <a:extLst>
              <a:ext uri="{FF2B5EF4-FFF2-40B4-BE49-F238E27FC236}">
                <a16:creationId xmlns:a16="http://schemas.microsoft.com/office/drawing/2014/main" id="{C136EF0A-F0A5-97A3-DDA5-84384996D4B3}"/>
              </a:ext>
            </a:extLst>
          </p:cNvPr>
          <p:cNvSpPr/>
          <p:nvPr/>
        </p:nvSpPr>
        <p:spPr bwMode="auto">
          <a:xfrm>
            <a:off x="1416469" y="986700"/>
            <a:ext cx="7664334" cy="510778"/>
          </a:xfrm>
          <a:prstGeom prst="flowChartAlternateProcess">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R="0" algn="l" defTabSz="914400" rtl="0" eaLnBrk="1" fontAlgn="base" latinLnBrk="0" hangingPunct="1">
              <a:lnSpc>
                <a:spcPct val="100000"/>
              </a:lnSpc>
              <a:spcBef>
                <a:spcPct val="50000"/>
              </a:spcBef>
              <a:spcAft>
                <a:spcPct val="0"/>
              </a:spcAft>
              <a:buClrTx/>
              <a:buSzTx/>
              <a:tabLst/>
            </a:pPr>
            <a:r>
              <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rPr>
              <a:t>Ứng suất tr</a:t>
            </a:r>
            <a:r>
              <a:rPr lang="en-US" sz="2400">
                <a:latin typeface="Arial" panose="020B0604020202020204" pitchFamily="34" charset="0"/>
                <a:cs typeface="Arial" panose="020B0604020202020204" pitchFamily="34" charset="0"/>
              </a:rPr>
              <a:t>ên mặt cắt ngang của thanh tròn chịu xoắn</a:t>
            </a: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 March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grpSp>
        <p:nvGrpSpPr>
          <p:cNvPr id="15" name="Group 14">
            <a:extLst>
              <a:ext uri="{FF2B5EF4-FFF2-40B4-BE49-F238E27FC236}">
                <a16:creationId xmlns:a16="http://schemas.microsoft.com/office/drawing/2014/main" id="{16794B48-8AE6-BA81-907E-5BEE39169A0B}"/>
              </a:ext>
            </a:extLst>
          </p:cNvPr>
          <p:cNvGrpSpPr/>
          <p:nvPr/>
        </p:nvGrpSpPr>
        <p:grpSpPr>
          <a:xfrm>
            <a:off x="981347" y="964984"/>
            <a:ext cx="496077" cy="509190"/>
            <a:chOff x="1744824" y="1853297"/>
            <a:chExt cx="485192" cy="498017"/>
          </a:xfrm>
        </p:grpSpPr>
        <p:sp>
          <p:nvSpPr>
            <p:cNvPr id="13" name="Oval 12">
              <a:extLst>
                <a:ext uri="{FF2B5EF4-FFF2-40B4-BE49-F238E27FC236}">
                  <a16:creationId xmlns:a16="http://schemas.microsoft.com/office/drawing/2014/main" id="{F6294C3F-4A75-4723-AAF5-7B4BD6C0489A}"/>
                </a:ext>
              </a:extLst>
            </p:cNvPr>
            <p:cNvSpPr/>
            <p:nvPr/>
          </p:nvSpPr>
          <p:spPr bwMode="auto">
            <a:xfrm>
              <a:off x="1744824" y="1866122"/>
              <a:ext cx="485192" cy="485192"/>
            </a:xfrm>
            <a:prstGeom prst="ellipse">
              <a:avLst/>
            </a:prstGeom>
            <a:noFill/>
            <a:ln w="571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14" name="TextBox 13">
              <a:extLst>
                <a:ext uri="{FF2B5EF4-FFF2-40B4-BE49-F238E27FC236}">
                  <a16:creationId xmlns:a16="http://schemas.microsoft.com/office/drawing/2014/main" id="{33E1AFA4-61B5-149A-941F-BB3C1F2A38C8}"/>
                </a:ext>
              </a:extLst>
            </p:cNvPr>
            <p:cNvSpPr txBox="1"/>
            <p:nvPr/>
          </p:nvSpPr>
          <p:spPr>
            <a:xfrm>
              <a:off x="1790607" y="1853297"/>
              <a:ext cx="382554" cy="474371"/>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3</a:t>
              </a:r>
            </a:p>
          </p:txBody>
        </p:sp>
      </p:grpSp>
      <p:sp>
        <p:nvSpPr>
          <p:cNvPr id="10" name="TextBox 9">
            <a:extLst>
              <a:ext uri="{FF2B5EF4-FFF2-40B4-BE49-F238E27FC236}">
                <a16:creationId xmlns:a16="http://schemas.microsoft.com/office/drawing/2014/main" id="{7790F94D-AB29-FF2A-0354-6C61AB2E0E10}"/>
              </a:ext>
            </a:extLst>
          </p:cNvPr>
          <p:cNvSpPr txBox="1"/>
          <p:nvPr/>
        </p:nvSpPr>
        <p:spPr>
          <a:xfrm>
            <a:off x="990600" y="1614229"/>
            <a:ext cx="7693574"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3.2 Biểu thức tính ứng suất trên mặt cắt ngang</a:t>
            </a:r>
          </a:p>
        </p:txBody>
      </p:sp>
      <p:sp>
        <p:nvSpPr>
          <p:cNvPr id="17" name="TextBox 16">
            <a:extLst>
              <a:ext uri="{FF2B5EF4-FFF2-40B4-BE49-F238E27FC236}">
                <a16:creationId xmlns:a16="http://schemas.microsoft.com/office/drawing/2014/main" id="{966574AE-2F70-4603-74CB-832D665BAB78}"/>
              </a:ext>
            </a:extLst>
          </p:cNvPr>
          <p:cNvSpPr txBox="1"/>
          <p:nvPr/>
        </p:nvSpPr>
        <p:spPr>
          <a:xfrm>
            <a:off x="929974" y="2098489"/>
            <a:ext cx="7961614" cy="954107"/>
          </a:xfrm>
          <a:prstGeom prst="rect">
            <a:avLst/>
          </a:prstGeom>
          <a:noFill/>
        </p:spPr>
        <p:txBody>
          <a:bodyPr wrap="square" rtlCol="0">
            <a:spAutoFit/>
          </a:bodyPr>
          <a:lstStyle/>
          <a:p>
            <a:pPr marL="457200" indent="-457200" algn="l">
              <a:buFont typeface="Wingdings" panose="05000000000000000000" pitchFamily="2" charset="2"/>
              <a:buChar char="v"/>
            </a:pPr>
            <a:r>
              <a:rPr lang="en-US" sz="2800">
                <a:latin typeface="Arial" panose="020B0604020202020204" pitchFamily="34" charset="0"/>
                <a:cs typeface="Arial" panose="020B0604020202020204" pitchFamily="34" charset="0"/>
              </a:rPr>
              <a:t>Sự phân bố ứng suất trên mặt cắt ngang hình tròn đặc</a:t>
            </a:r>
          </a:p>
        </p:txBody>
      </p:sp>
      <p:pic>
        <p:nvPicPr>
          <p:cNvPr id="4" name="Picture 3">
            <a:extLst>
              <a:ext uri="{FF2B5EF4-FFF2-40B4-BE49-F238E27FC236}">
                <a16:creationId xmlns:a16="http://schemas.microsoft.com/office/drawing/2014/main" id="{CD4A0783-F2E0-A5A4-120F-148581C968AA}"/>
              </a:ext>
            </a:extLst>
          </p:cNvPr>
          <p:cNvPicPr>
            <a:picLocks noChangeAspect="1"/>
          </p:cNvPicPr>
          <p:nvPr/>
        </p:nvPicPr>
        <p:blipFill>
          <a:blip r:embed="rId3"/>
          <a:stretch>
            <a:fillRect/>
          </a:stretch>
        </p:blipFill>
        <p:spPr>
          <a:xfrm>
            <a:off x="6644971" y="2590187"/>
            <a:ext cx="2039203" cy="1942957"/>
          </a:xfrm>
          <a:prstGeom prst="rect">
            <a:avLst/>
          </a:prstGeom>
        </p:spPr>
      </p:pic>
      <p:sp>
        <p:nvSpPr>
          <p:cNvPr id="5" name="TextBox 4">
            <a:extLst>
              <a:ext uri="{FF2B5EF4-FFF2-40B4-BE49-F238E27FC236}">
                <a16:creationId xmlns:a16="http://schemas.microsoft.com/office/drawing/2014/main" id="{E324CE07-B256-1257-6173-5FD5C287FEB5}"/>
              </a:ext>
            </a:extLst>
          </p:cNvPr>
          <p:cNvSpPr txBox="1"/>
          <p:nvPr/>
        </p:nvSpPr>
        <p:spPr>
          <a:xfrm>
            <a:off x="994964" y="2951946"/>
            <a:ext cx="4703114" cy="954107"/>
          </a:xfrm>
          <a:prstGeom prst="rect">
            <a:avLst/>
          </a:prstGeom>
          <a:noFill/>
        </p:spPr>
        <p:txBody>
          <a:bodyPr wrap="square" rtlCol="0">
            <a:spAutoFit/>
          </a:bodyPr>
          <a:lstStyle/>
          <a:p>
            <a:pPr algn="ctr"/>
            <a:r>
              <a:rPr lang="en-US" sz="2800">
                <a:latin typeface="Arial" panose="020B0604020202020204" pitchFamily="34" charset="0"/>
                <a:cs typeface="Arial" panose="020B0604020202020204" pitchFamily="34" charset="0"/>
              </a:rPr>
              <a:t>Ứng suất lớn nhất trên mặt cắt</a:t>
            </a:r>
          </a:p>
        </p:txBody>
      </p:sp>
      <p:pic>
        <p:nvPicPr>
          <p:cNvPr id="21" name="Picture 20">
            <a:extLst>
              <a:ext uri="{FF2B5EF4-FFF2-40B4-BE49-F238E27FC236}">
                <a16:creationId xmlns:a16="http://schemas.microsoft.com/office/drawing/2014/main" id="{B7B937F1-CB80-40D4-0559-00F22355B6BD}"/>
              </a:ext>
            </a:extLst>
          </p:cNvPr>
          <p:cNvPicPr>
            <a:picLocks noChangeAspect="1"/>
          </p:cNvPicPr>
          <p:nvPr/>
        </p:nvPicPr>
        <p:blipFill>
          <a:blip r:embed="rId4"/>
          <a:stretch>
            <a:fillRect/>
          </a:stretch>
        </p:blipFill>
        <p:spPr>
          <a:xfrm>
            <a:off x="6865462" y="4646948"/>
            <a:ext cx="1811418" cy="1526767"/>
          </a:xfrm>
          <a:prstGeom prst="rect">
            <a:avLst/>
          </a:prstGeom>
        </p:spPr>
      </p:pic>
      <p:graphicFrame>
        <p:nvGraphicFramePr>
          <p:cNvPr id="3" name="Object 2">
            <a:extLst>
              <a:ext uri="{FF2B5EF4-FFF2-40B4-BE49-F238E27FC236}">
                <a16:creationId xmlns:a16="http://schemas.microsoft.com/office/drawing/2014/main" id="{76456C43-C381-6F54-B3EC-212182C3EA04}"/>
              </a:ext>
            </a:extLst>
          </p:cNvPr>
          <p:cNvGraphicFramePr>
            <a:graphicFrameLocks noChangeAspect="1"/>
          </p:cNvGraphicFramePr>
          <p:nvPr>
            <p:extLst>
              <p:ext uri="{D42A27DB-BD31-4B8C-83A1-F6EECF244321}">
                <p14:modId xmlns:p14="http://schemas.microsoft.com/office/powerpoint/2010/main" val="2075964449"/>
              </p:ext>
            </p:extLst>
          </p:nvPr>
        </p:nvGraphicFramePr>
        <p:xfrm>
          <a:off x="1523999" y="3983950"/>
          <a:ext cx="2726501" cy="1255056"/>
        </p:xfrm>
        <a:graphic>
          <a:graphicData uri="http://schemas.openxmlformats.org/presentationml/2006/ole">
            <mc:AlternateContent xmlns:mc="http://schemas.openxmlformats.org/markup-compatibility/2006">
              <mc:Choice xmlns:v="urn:schemas-microsoft-com:vml" Requires="v">
                <p:oleObj name="Equation" r:id="rId5" imgW="1600200" imgH="736560" progId="Equation.DSMT4">
                  <p:embed/>
                </p:oleObj>
              </mc:Choice>
              <mc:Fallback>
                <p:oleObj name="Equation" r:id="rId5" imgW="1600200" imgH="736560" progId="Equation.DSMT4">
                  <p:embed/>
                  <p:pic>
                    <p:nvPicPr>
                      <p:cNvPr id="0" name=""/>
                      <p:cNvPicPr/>
                      <p:nvPr/>
                    </p:nvPicPr>
                    <p:blipFill>
                      <a:blip r:embed="rId6"/>
                      <a:stretch>
                        <a:fillRect/>
                      </a:stretch>
                    </p:blipFill>
                    <p:spPr>
                      <a:xfrm>
                        <a:off x="1523999" y="3983950"/>
                        <a:ext cx="2726501" cy="1255056"/>
                      </a:xfrm>
                      <a:prstGeom prst="rect">
                        <a:avLst/>
                      </a:prstGeom>
                      <a:ln>
                        <a:solidFill>
                          <a:srgbClr val="C00000"/>
                        </a:solidFill>
                      </a:ln>
                    </p:spPr>
                  </p:pic>
                </p:oleObj>
              </mc:Fallback>
            </mc:AlternateContent>
          </a:graphicData>
        </a:graphic>
      </p:graphicFrame>
    </p:spTree>
    <p:extLst>
      <p:ext uri="{BB962C8B-B14F-4D97-AF65-F5344CB8AC3E}">
        <p14:creationId xmlns:p14="http://schemas.microsoft.com/office/powerpoint/2010/main" val="3376979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Alternate Process 1">
            <a:extLst>
              <a:ext uri="{FF2B5EF4-FFF2-40B4-BE49-F238E27FC236}">
                <a16:creationId xmlns:a16="http://schemas.microsoft.com/office/drawing/2014/main" id="{C136EF0A-F0A5-97A3-DDA5-84384996D4B3}"/>
              </a:ext>
            </a:extLst>
          </p:cNvPr>
          <p:cNvSpPr/>
          <p:nvPr/>
        </p:nvSpPr>
        <p:spPr bwMode="auto">
          <a:xfrm>
            <a:off x="1416469" y="986700"/>
            <a:ext cx="7664334" cy="510778"/>
          </a:xfrm>
          <a:prstGeom prst="flowChartAlternateProcess">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R="0" algn="l" defTabSz="914400" rtl="0" eaLnBrk="1" fontAlgn="base" latinLnBrk="0" hangingPunct="1">
              <a:lnSpc>
                <a:spcPct val="100000"/>
              </a:lnSpc>
              <a:spcBef>
                <a:spcPct val="50000"/>
              </a:spcBef>
              <a:spcAft>
                <a:spcPct val="0"/>
              </a:spcAft>
              <a:buClrTx/>
              <a:buSzTx/>
              <a:tabLst/>
            </a:pPr>
            <a:r>
              <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rPr>
              <a:t>Ứng suất tr</a:t>
            </a:r>
            <a:r>
              <a:rPr lang="en-US" sz="2400">
                <a:latin typeface="Arial" panose="020B0604020202020204" pitchFamily="34" charset="0"/>
                <a:cs typeface="Arial" panose="020B0604020202020204" pitchFamily="34" charset="0"/>
              </a:rPr>
              <a:t>ên mặt cắt ngang của thanh tròn chịu xoắn</a:t>
            </a: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 March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grpSp>
        <p:nvGrpSpPr>
          <p:cNvPr id="15" name="Group 14">
            <a:extLst>
              <a:ext uri="{FF2B5EF4-FFF2-40B4-BE49-F238E27FC236}">
                <a16:creationId xmlns:a16="http://schemas.microsoft.com/office/drawing/2014/main" id="{16794B48-8AE6-BA81-907E-5BEE39169A0B}"/>
              </a:ext>
            </a:extLst>
          </p:cNvPr>
          <p:cNvGrpSpPr/>
          <p:nvPr/>
        </p:nvGrpSpPr>
        <p:grpSpPr>
          <a:xfrm>
            <a:off x="981347" y="964984"/>
            <a:ext cx="496077" cy="509190"/>
            <a:chOff x="1744824" y="1853297"/>
            <a:chExt cx="485192" cy="498017"/>
          </a:xfrm>
        </p:grpSpPr>
        <p:sp>
          <p:nvSpPr>
            <p:cNvPr id="13" name="Oval 12">
              <a:extLst>
                <a:ext uri="{FF2B5EF4-FFF2-40B4-BE49-F238E27FC236}">
                  <a16:creationId xmlns:a16="http://schemas.microsoft.com/office/drawing/2014/main" id="{F6294C3F-4A75-4723-AAF5-7B4BD6C0489A}"/>
                </a:ext>
              </a:extLst>
            </p:cNvPr>
            <p:cNvSpPr/>
            <p:nvPr/>
          </p:nvSpPr>
          <p:spPr bwMode="auto">
            <a:xfrm>
              <a:off x="1744824" y="1866122"/>
              <a:ext cx="485192" cy="485192"/>
            </a:xfrm>
            <a:prstGeom prst="ellipse">
              <a:avLst/>
            </a:prstGeom>
            <a:noFill/>
            <a:ln w="571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14" name="TextBox 13">
              <a:extLst>
                <a:ext uri="{FF2B5EF4-FFF2-40B4-BE49-F238E27FC236}">
                  <a16:creationId xmlns:a16="http://schemas.microsoft.com/office/drawing/2014/main" id="{33E1AFA4-61B5-149A-941F-BB3C1F2A38C8}"/>
                </a:ext>
              </a:extLst>
            </p:cNvPr>
            <p:cNvSpPr txBox="1"/>
            <p:nvPr/>
          </p:nvSpPr>
          <p:spPr>
            <a:xfrm>
              <a:off x="1790607" y="1853297"/>
              <a:ext cx="382554" cy="474371"/>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3</a:t>
              </a:r>
            </a:p>
          </p:txBody>
        </p:sp>
      </p:grpSp>
      <p:sp>
        <p:nvSpPr>
          <p:cNvPr id="10" name="TextBox 9">
            <a:extLst>
              <a:ext uri="{FF2B5EF4-FFF2-40B4-BE49-F238E27FC236}">
                <a16:creationId xmlns:a16="http://schemas.microsoft.com/office/drawing/2014/main" id="{7790F94D-AB29-FF2A-0354-6C61AB2E0E10}"/>
              </a:ext>
            </a:extLst>
          </p:cNvPr>
          <p:cNvSpPr txBox="1"/>
          <p:nvPr/>
        </p:nvSpPr>
        <p:spPr>
          <a:xfrm>
            <a:off x="990600" y="1614229"/>
            <a:ext cx="7693574"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3.2 Biểu thức tính ứng suất trên mặt cắt ngang</a:t>
            </a:r>
          </a:p>
        </p:txBody>
      </p:sp>
      <p:sp>
        <p:nvSpPr>
          <p:cNvPr id="17" name="TextBox 16">
            <a:extLst>
              <a:ext uri="{FF2B5EF4-FFF2-40B4-BE49-F238E27FC236}">
                <a16:creationId xmlns:a16="http://schemas.microsoft.com/office/drawing/2014/main" id="{966574AE-2F70-4603-74CB-832D665BAB78}"/>
              </a:ext>
            </a:extLst>
          </p:cNvPr>
          <p:cNvSpPr txBox="1"/>
          <p:nvPr/>
        </p:nvSpPr>
        <p:spPr>
          <a:xfrm>
            <a:off x="929974" y="2098489"/>
            <a:ext cx="7961614" cy="954107"/>
          </a:xfrm>
          <a:prstGeom prst="rect">
            <a:avLst/>
          </a:prstGeom>
          <a:noFill/>
        </p:spPr>
        <p:txBody>
          <a:bodyPr wrap="square" rtlCol="0">
            <a:spAutoFit/>
          </a:bodyPr>
          <a:lstStyle/>
          <a:p>
            <a:pPr marL="457200" indent="-457200" algn="l">
              <a:buFont typeface="Wingdings" panose="05000000000000000000" pitchFamily="2" charset="2"/>
              <a:buChar char="v"/>
            </a:pPr>
            <a:r>
              <a:rPr lang="en-US" sz="2800">
                <a:latin typeface="Arial" panose="020B0604020202020204" pitchFamily="34" charset="0"/>
                <a:cs typeface="Arial" panose="020B0604020202020204" pitchFamily="34" charset="0"/>
              </a:rPr>
              <a:t>Sự phân bố ứng suất trên mặt cắt ngang hình vành khăn</a:t>
            </a:r>
          </a:p>
        </p:txBody>
      </p:sp>
      <p:pic>
        <p:nvPicPr>
          <p:cNvPr id="7" name="Picture 6">
            <a:extLst>
              <a:ext uri="{FF2B5EF4-FFF2-40B4-BE49-F238E27FC236}">
                <a16:creationId xmlns:a16="http://schemas.microsoft.com/office/drawing/2014/main" id="{680B3E5E-5129-BD6F-F881-EAD7B8141F46}"/>
              </a:ext>
            </a:extLst>
          </p:cNvPr>
          <p:cNvPicPr>
            <a:picLocks noChangeAspect="1"/>
          </p:cNvPicPr>
          <p:nvPr/>
        </p:nvPicPr>
        <p:blipFill>
          <a:blip r:embed="rId3"/>
          <a:stretch>
            <a:fillRect/>
          </a:stretch>
        </p:blipFill>
        <p:spPr>
          <a:xfrm>
            <a:off x="3131133" y="2610237"/>
            <a:ext cx="1779648" cy="2042910"/>
          </a:xfrm>
          <a:prstGeom prst="rect">
            <a:avLst/>
          </a:prstGeom>
        </p:spPr>
      </p:pic>
      <p:graphicFrame>
        <p:nvGraphicFramePr>
          <p:cNvPr id="8" name="Object 7">
            <a:extLst>
              <a:ext uri="{FF2B5EF4-FFF2-40B4-BE49-F238E27FC236}">
                <a16:creationId xmlns:a16="http://schemas.microsoft.com/office/drawing/2014/main" id="{3CCD3C03-ACBC-B15E-6F8D-B95674AF577A}"/>
              </a:ext>
            </a:extLst>
          </p:cNvPr>
          <p:cNvGraphicFramePr>
            <a:graphicFrameLocks noChangeAspect="1"/>
          </p:cNvGraphicFramePr>
          <p:nvPr>
            <p:extLst>
              <p:ext uri="{D42A27DB-BD31-4B8C-83A1-F6EECF244321}">
                <p14:modId xmlns:p14="http://schemas.microsoft.com/office/powerpoint/2010/main" val="4267659991"/>
              </p:ext>
            </p:extLst>
          </p:nvPr>
        </p:nvGraphicFramePr>
        <p:xfrm>
          <a:off x="1223725" y="3462159"/>
          <a:ext cx="1267548" cy="821559"/>
        </p:xfrm>
        <a:graphic>
          <a:graphicData uri="http://schemas.openxmlformats.org/presentationml/2006/ole">
            <mc:AlternateContent xmlns:mc="http://schemas.openxmlformats.org/markup-compatibility/2006">
              <mc:Choice xmlns:v="urn:schemas-microsoft-com:vml" Requires="v">
                <p:oleObj name="Equation" r:id="rId4" imgW="685800" imgH="444240" progId="Equation.DSMT4">
                  <p:embed/>
                </p:oleObj>
              </mc:Choice>
              <mc:Fallback>
                <p:oleObj name="Equation" r:id="rId4" imgW="685800" imgH="444240" progId="Equation.DSMT4">
                  <p:embed/>
                  <p:pic>
                    <p:nvPicPr>
                      <p:cNvPr id="7" name="Object 6">
                        <a:extLst>
                          <a:ext uri="{FF2B5EF4-FFF2-40B4-BE49-F238E27FC236}">
                            <a16:creationId xmlns:a16="http://schemas.microsoft.com/office/drawing/2014/main" id="{5F9EF66B-5765-CA01-E8FF-70488263355C}"/>
                          </a:ext>
                        </a:extLst>
                      </p:cNvPr>
                      <p:cNvPicPr/>
                      <p:nvPr/>
                    </p:nvPicPr>
                    <p:blipFill>
                      <a:blip r:embed="rId5"/>
                      <a:stretch>
                        <a:fillRect/>
                      </a:stretch>
                    </p:blipFill>
                    <p:spPr>
                      <a:xfrm>
                        <a:off x="1223725" y="3462159"/>
                        <a:ext cx="1267548" cy="821559"/>
                      </a:xfrm>
                      <a:prstGeom prst="rect">
                        <a:avLst/>
                      </a:prstGeom>
                      <a:ln>
                        <a:solidFill>
                          <a:srgbClr val="C00000"/>
                        </a:solidFill>
                      </a:ln>
                    </p:spPr>
                  </p:pic>
                </p:oleObj>
              </mc:Fallback>
            </mc:AlternateContent>
          </a:graphicData>
        </a:graphic>
      </p:graphicFrame>
      <p:graphicFrame>
        <p:nvGraphicFramePr>
          <p:cNvPr id="9" name="Object 8">
            <a:extLst>
              <a:ext uri="{FF2B5EF4-FFF2-40B4-BE49-F238E27FC236}">
                <a16:creationId xmlns:a16="http://schemas.microsoft.com/office/drawing/2014/main" id="{C153F97A-7543-C1B1-C466-4DE5BEFD0000}"/>
              </a:ext>
            </a:extLst>
          </p:cNvPr>
          <p:cNvGraphicFramePr>
            <a:graphicFrameLocks noChangeAspect="1"/>
          </p:cNvGraphicFramePr>
          <p:nvPr>
            <p:extLst>
              <p:ext uri="{D42A27DB-BD31-4B8C-83A1-F6EECF244321}">
                <p14:modId xmlns:p14="http://schemas.microsoft.com/office/powerpoint/2010/main" val="2202550089"/>
              </p:ext>
            </p:extLst>
          </p:nvPr>
        </p:nvGraphicFramePr>
        <p:xfrm>
          <a:off x="1050149" y="4692650"/>
          <a:ext cx="7780338" cy="817563"/>
        </p:xfrm>
        <a:graphic>
          <a:graphicData uri="http://schemas.openxmlformats.org/presentationml/2006/ole">
            <mc:AlternateContent xmlns:mc="http://schemas.openxmlformats.org/markup-compatibility/2006">
              <mc:Choice xmlns:v="urn:schemas-microsoft-com:vml" Requires="v">
                <p:oleObj name="Equation" r:id="rId6" imgW="4597200" imgH="482400" progId="Equation.DSMT4">
                  <p:embed/>
                </p:oleObj>
              </mc:Choice>
              <mc:Fallback>
                <p:oleObj name="Equation" r:id="rId6" imgW="4597200" imgH="482400" progId="Equation.DSMT4">
                  <p:embed/>
                  <p:pic>
                    <p:nvPicPr>
                      <p:cNvPr id="0" name=""/>
                      <p:cNvPicPr/>
                      <p:nvPr/>
                    </p:nvPicPr>
                    <p:blipFill>
                      <a:blip r:embed="rId7"/>
                      <a:stretch>
                        <a:fillRect/>
                      </a:stretch>
                    </p:blipFill>
                    <p:spPr>
                      <a:xfrm>
                        <a:off x="1050149" y="4692650"/>
                        <a:ext cx="7780338" cy="817563"/>
                      </a:xfrm>
                      <a:prstGeom prst="rect">
                        <a:avLst/>
                      </a:prstGeom>
                      <a:ln>
                        <a:solidFill>
                          <a:srgbClr val="C00000"/>
                        </a:solidFill>
                      </a:ln>
                    </p:spPr>
                  </p:pic>
                </p:oleObj>
              </mc:Fallback>
            </mc:AlternateContent>
          </a:graphicData>
        </a:graphic>
      </p:graphicFrame>
    </p:spTree>
    <p:extLst>
      <p:ext uri="{BB962C8B-B14F-4D97-AF65-F5344CB8AC3E}">
        <p14:creationId xmlns:p14="http://schemas.microsoft.com/office/powerpoint/2010/main" val="33134922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Alternate Process 1">
            <a:extLst>
              <a:ext uri="{FF2B5EF4-FFF2-40B4-BE49-F238E27FC236}">
                <a16:creationId xmlns:a16="http://schemas.microsoft.com/office/drawing/2014/main" id="{C136EF0A-F0A5-97A3-DDA5-84384996D4B3}"/>
              </a:ext>
            </a:extLst>
          </p:cNvPr>
          <p:cNvSpPr/>
          <p:nvPr/>
        </p:nvSpPr>
        <p:spPr bwMode="auto">
          <a:xfrm>
            <a:off x="1416469" y="986700"/>
            <a:ext cx="7664334" cy="510778"/>
          </a:xfrm>
          <a:prstGeom prst="flowChartAlternateProcess">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R="0" algn="l" defTabSz="914400" rtl="0" eaLnBrk="1" fontAlgn="base" latinLnBrk="0" hangingPunct="1">
              <a:lnSpc>
                <a:spcPct val="100000"/>
              </a:lnSpc>
              <a:spcBef>
                <a:spcPct val="50000"/>
              </a:spcBef>
              <a:spcAft>
                <a:spcPct val="0"/>
              </a:spcAft>
              <a:buClrTx/>
              <a:buSzTx/>
              <a:tabLst/>
            </a:pPr>
            <a:r>
              <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rPr>
              <a:t>Ứng suất tr</a:t>
            </a:r>
            <a:r>
              <a:rPr lang="en-US" sz="2400">
                <a:latin typeface="Arial" panose="020B0604020202020204" pitchFamily="34" charset="0"/>
                <a:cs typeface="Arial" panose="020B0604020202020204" pitchFamily="34" charset="0"/>
              </a:rPr>
              <a:t>ên mặt cắt ngang của thanh tròn chịu xoắn</a:t>
            </a: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 March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grpSp>
        <p:nvGrpSpPr>
          <p:cNvPr id="15" name="Group 14">
            <a:extLst>
              <a:ext uri="{FF2B5EF4-FFF2-40B4-BE49-F238E27FC236}">
                <a16:creationId xmlns:a16="http://schemas.microsoft.com/office/drawing/2014/main" id="{16794B48-8AE6-BA81-907E-5BEE39169A0B}"/>
              </a:ext>
            </a:extLst>
          </p:cNvPr>
          <p:cNvGrpSpPr/>
          <p:nvPr/>
        </p:nvGrpSpPr>
        <p:grpSpPr>
          <a:xfrm>
            <a:off x="981347" y="964984"/>
            <a:ext cx="496077" cy="509190"/>
            <a:chOff x="1744824" y="1853297"/>
            <a:chExt cx="485192" cy="498017"/>
          </a:xfrm>
        </p:grpSpPr>
        <p:sp>
          <p:nvSpPr>
            <p:cNvPr id="13" name="Oval 12">
              <a:extLst>
                <a:ext uri="{FF2B5EF4-FFF2-40B4-BE49-F238E27FC236}">
                  <a16:creationId xmlns:a16="http://schemas.microsoft.com/office/drawing/2014/main" id="{F6294C3F-4A75-4723-AAF5-7B4BD6C0489A}"/>
                </a:ext>
              </a:extLst>
            </p:cNvPr>
            <p:cNvSpPr/>
            <p:nvPr/>
          </p:nvSpPr>
          <p:spPr bwMode="auto">
            <a:xfrm>
              <a:off x="1744824" y="1866122"/>
              <a:ext cx="485192" cy="485192"/>
            </a:xfrm>
            <a:prstGeom prst="ellipse">
              <a:avLst/>
            </a:prstGeom>
            <a:noFill/>
            <a:ln w="571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14" name="TextBox 13">
              <a:extLst>
                <a:ext uri="{FF2B5EF4-FFF2-40B4-BE49-F238E27FC236}">
                  <a16:creationId xmlns:a16="http://schemas.microsoft.com/office/drawing/2014/main" id="{33E1AFA4-61B5-149A-941F-BB3C1F2A38C8}"/>
                </a:ext>
              </a:extLst>
            </p:cNvPr>
            <p:cNvSpPr txBox="1"/>
            <p:nvPr/>
          </p:nvSpPr>
          <p:spPr>
            <a:xfrm>
              <a:off x="1790607" y="1853297"/>
              <a:ext cx="382554" cy="474371"/>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3</a:t>
              </a:r>
            </a:p>
          </p:txBody>
        </p:sp>
      </p:grpSp>
      <p:sp>
        <p:nvSpPr>
          <p:cNvPr id="10" name="TextBox 9">
            <a:extLst>
              <a:ext uri="{FF2B5EF4-FFF2-40B4-BE49-F238E27FC236}">
                <a16:creationId xmlns:a16="http://schemas.microsoft.com/office/drawing/2014/main" id="{7790F94D-AB29-FF2A-0354-6C61AB2E0E10}"/>
              </a:ext>
            </a:extLst>
          </p:cNvPr>
          <p:cNvSpPr txBox="1"/>
          <p:nvPr/>
        </p:nvSpPr>
        <p:spPr>
          <a:xfrm>
            <a:off x="990600" y="1552753"/>
            <a:ext cx="7752184"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3.3 Biến dạng và chuyển vị của thanh chịu xoắn</a:t>
            </a:r>
          </a:p>
        </p:txBody>
      </p:sp>
      <p:sp>
        <p:nvSpPr>
          <p:cNvPr id="3" name="TextBox 2">
            <a:extLst>
              <a:ext uri="{FF2B5EF4-FFF2-40B4-BE49-F238E27FC236}">
                <a16:creationId xmlns:a16="http://schemas.microsoft.com/office/drawing/2014/main" id="{4CE70991-0119-C532-C764-B7C7848B4F9B}"/>
              </a:ext>
            </a:extLst>
          </p:cNvPr>
          <p:cNvSpPr txBox="1"/>
          <p:nvPr/>
        </p:nvSpPr>
        <p:spPr>
          <a:xfrm>
            <a:off x="1028157" y="2060298"/>
            <a:ext cx="2974833"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3.3.1 Biến dạng</a:t>
            </a:r>
          </a:p>
        </p:txBody>
      </p:sp>
      <p:sp>
        <p:nvSpPr>
          <p:cNvPr id="4" name="TextBox 3">
            <a:extLst>
              <a:ext uri="{FF2B5EF4-FFF2-40B4-BE49-F238E27FC236}">
                <a16:creationId xmlns:a16="http://schemas.microsoft.com/office/drawing/2014/main" id="{345F755E-F080-5713-4E8E-1440319F4892}"/>
              </a:ext>
            </a:extLst>
          </p:cNvPr>
          <p:cNvSpPr txBox="1"/>
          <p:nvPr/>
        </p:nvSpPr>
        <p:spPr>
          <a:xfrm>
            <a:off x="1119188" y="2574984"/>
            <a:ext cx="7664334" cy="954107"/>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Góc xoay tương đối của hai tiết diện cách nhau một đơn vị chiều dài</a:t>
            </a:r>
          </a:p>
        </p:txBody>
      </p:sp>
      <p:graphicFrame>
        <p:nvGraphicFramePr>
          <p:cNvPr id="5" name="Object 4">
            <a:extLst>
              <a:ext uri="{FF2B5EF4-FFF2-40B4-BE49-F238E27FC236}">
                <a16:creationId xmlns:a16="http://schemas.microsoft.com/office/drawing/2014/main" id="{1CC08756-C52C-B697-22CE-36145C121934}"/>
              </a:ext>
            </a:extLst>
          </p:cNvPr>
          <p:cNvGraphicFramePr>
            <a:graphicFrameLocks noChangeAspect="1"/>
          </p:cNvGraphicFramePr>
          <p:nvPr>
            <p:extLst>
              <p:ext uri="{D42A27DB-BD31-4B8C-83A1-F6EECF244321}">
                <p14:modId xmlns:p14="http://schemas.microsoft.com/office/powerpoint/2010/main" val="774406218"/>
              </p:ext>
            </p:extLst>
          </p:nvPr>
        </p:nvGraphicFramePr>
        <p:xfrm>
          <a:off x="1177925" y="3506788"/>
          <a:ext cx="1077913" cy="873125"/>
        </p:xfrm>
        <a:graphic>
          <a:graphicData uri="http://schemas.openxmlformats.org/presentationml/2006/ole">
            <mc:AlternateContent xmlns:mc="http://schemas.openxmlformats.org/markup-compatibility/2006">
              <mc:Choice xmlns:v="urn:schemas-microsoft-com:vml" Requires="v">
                <p:oleObj name="Equation" r:id="rId3" imgW="596880" imgH="482400" progId="Equation.DSMT4">
                  <p:embed/>
                </p:oleObj>
              </mc:Choice>
              <mc:Fallback>
                <p:oleObj name="Equation" r:id="rId3" imgW="596880" imgH="482400" progId="Equation.DSMT4">
                  <p:embed/>
                  <p:pic>
                    <p:nvPicPr>
                      <p:cNvPr id="0" name=""/>
                      <p:cNvPicPr/>
                      <p:nvPr/>
                    </p:nvPicPr>
                    <p:blipFill>
                      <a:blip r:embed="rId4"/>
                      <a:stretch>
                        <a:fillRect/>
                      </a:stretch>
                    </p:blipFill>
                    <p:spPr>
                      <a:xfrm>
                        <a:off x="1177925" y="3506788"/>
                        <a:ext cx="1077913" cy="873125"/>
                      </a:xfrm>
                      <a:prstGeom prst="rect">
                        <a:avLst/>
                      </a:prstGeom>
                      <a:ln>
                        <a:solidFill>
                          <a:srgbClr val="C00000"/>
                        </a:solidFill>
                      </a:ln>
                    </p:spPr>
                  </p:pic>
                </p:oleObj>
              </mc:Fallback>
            </mc:AlternateContent>
          </a:graphicData>
        </a:graphic>
      </p:graphicFrame>
      <p:sp>
        <p:nvSpPr>
          <p:cNvPr id="6" name="TextBox 5">
            <a:extLst>
              <a:ext uri="{FF2B5EF4-FFF2-40B4-BE49-F238E27FC236}">
                <a16:creationId xmlns:a16="http://schemas.microsoft.com/office/drawing/2014/main" id="{0F2C2BB3-726C-9E97-96D8-EF951DE5AB97}"/>
              </a:ext>
            </a:extLst>
          </p:cNvPr>
          <p:cNvSpPr txBox="1"/>
          <p:nvPr/>
        </p:nvSpPr>
        <p:spPr>
          <a:xfrm>
            <a:off x="1028157" y="4444007"/>
            <a:ext cx="7664334" cy="954107"/>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Góc xoay tương đối của hai tiết diện cách nhau một vi phân </a:t>
            </a:r>
            <a:r>
              <a:rPr lang="en-US" sz="2800" i="1">
                <a:latin typeface="Arial" panose="020B0604020202020204" pitchFamily="34" charset="0"/>
                <a:cs typeface="Arial" panose="020B0604020202020204" pitchFamily="34" charset="0"/>
              </a:rPr>
              <a:t>d</a:t>
            </a:r>
            <a:r>
              <a:rPr lang="en-US" sz="2800" i="1" baseline="-25000">
                <a:latin typeface="Arial" panose="020B0604020202020204" pitchFamily="34" charset="0"/>
                <a:cs typeface="Arial" panose="020B0604020202020204" pitchFamily="34" charset="0"/>
              </a:rPr>
              <a:t>z</a:t>
            </a:r>
            <a:r>
              <a:rPr lang="en-US" sz="2800">
                <a:latin typeface="Arial" panose="020B0604020202020204" pitchFamily="34" charset="0"/>
                <a:cs typeface="Arial" panose="020B0604020202020204" pitchFamily="34" charset="0"/>
              </a:rPr>
              <a:t> chiều dài </a:t>
            </a:r>
          </a:p>
        </p:txBody>
      </p:sp>
      <p:graphicFrame>
        <p:nvGraphicFramePr>
          <p:cNvPr id="11" name="Object 10">
            <a:extLst>
              <a:ext uri="{FF2B5EF4-FFF2-40B4-BE49-F238E27FC236}">
                <a16:creationId xmlns:a16="http://schemas.microsoft.com/office/drawing/2014/main" id="{8A324B20-1068-9E0E-60EE-A288EF24B1B9}"/>
              </a:ext>
            </a:extLst>
          </p:cNvPr>
          <p:cNvGraphicFramePr>
            <a:graphicFrameLocks noChangeAspect="1"/>
          </p:cNvGraphicFramePr>
          <p:nvPr>
            <p:extLst>
              <p:ext uri="{D42A27DB-BD31-4B8C-83A1-F6EECF244321}">
                <p14:modId xmlns:p14="http://schemas.microsoft.com/office/powerpoint/2010/main" val="1928928544"/>
              </p:ext>
            </p:extLst>
          </p:nvPr>
        </p:nvGraphicFramePr>
        <p:xfrm>
          <a:off x="5291138" y="5153025"/>
          <a:ext cx="2455862" cy="923925"/>
        </p:xfrm>
        <a:graphic>
          <a:graphicData uri="http://schemas.openxmlformats.org/presentationml/2006/ole">
            <mc:AlternateContent xmlns:mc="http://schemas.openxmlformats.org/markup-compatibility/2006">
              <mc:Choice xmlns:v="urn:schemas-microsoft-com:vml" Requires="v">
                <p:oleObj name="Equation" r:id="rId5" imgW="1282680" imgH="482400" progId="Equation.DSMT4">
                  <p:embed/>
                </p:oleObj>
              </mc:Choice>
              <mc:Fallback>
                <p:oleObj name="Equation" r:id="rId5" imgW="1282680" imgH="482400" progId="Equation.DSMT4">
                  <p:embed/>
                  <p:pic>
                    <p:nvPicPr>
                      <p:cNvPr id="0" name=""/>
                      <p:cNvPicPr/>
                      <p:nvPr/>
                    </p:nvPicPr>
                    <p:blipFill>
                      <a:blip r:embed="rId6"/>
                      <a:stretch>
                        <a:fillRect/>
                      </a:stretch>
                    </p:blipFill>
                    <p:spPr>
                      <a:xfrm>
                        <a:off x="5291138" y="5153025"/>
                        <a:ext cx="2455862" cy="923925"/>
                      </a:xfrm>
                      <a:prstGeom prst="rect">
                        <a:avLst/>
                      </a:prstGeom>
                      <a:ln>
                        <a:solidFill>
                          <a:srgbClr val="C00000"/>
                        </a:solidFill>
                      </a:ln>
                    </p:spPr>
                  </p:pic>
                </p:oleObj>
              </mc:Fallback>
            </mc:AlternateContent>
          </a:graphicData>
        </a:graphic>
      </p:graphicFrame>
    </p:spTree>
    <p:extLst>
      <p:ext uri="{BB962C8B-B14F-4D97-AF65-F5344CB8AC3E}">
        <p14:creationId xmlns:p14="http://schemas.microsoft.com/office/powerpoint/2010/main" val="1107984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Alternate Process 1">
            <a:extLst>
              <a:ext uri="{FF2B5EF4-FFF2-40B4-BE49-F238E27FC236}">
                <a16:creationId xmlns:a16="http://schemas.microsoft.com/office/drawing/2014/main" id="{C136EF0A-F0A5-97A3-DDA5-84384996D4B3}"/>
              </a:ext>
            </a:extLst>
          </p:cNvPr>
          <p:cNvSpPr/>
          <p:nvPr/>
        </p:nvSpPr>
        <p:spPr bwMode="auto">
          <a:xfrm>
            <a:off x="1416469" y="986700"/>
            <a:ext cx="7664334" cy="510778"/>
          </a:xfrm>
          <a:prstGeom prst="flowChartAlternateProcess">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R="0" algn="l" defTabSz="914400" rtl="0" eaLnBrk="1" fontAlgn="base" latinLnBrk="0" hangingPunct="1">
              <a:lnSpc>
                <a:spcPct val="100000"/>
              </a:lnSpc>
              <a:spcBef>
                <a:spcPct val="50000"/>
              </a:spcBef>
              <a:spcAft>
                <a:spcPct val="0"/>
              </a:spcAft>
              <a:buClrTx/>
              <a:buSzTx/>
              <a:tabLst/>
            </a:pPr>
            <a:r>
              <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rPr>
              <a:t>Ứng suất tr</a:t>
            </a:r>
            <a:r>
              <a:rPr lang="en-US" sz="2400">
                <a:latin typeface="Arial" panose="020B0604020202020204" pitchFamily="34" charset="0"/>
                <a:cs typeface="Arial" panose="020B0604020202020204" pitchFamily="34" charset="0"/>
              </a:rPr>
              <a:t>ên mặt cắt ngang của thanh tròn chịu xoắn</a:t>
            </a: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 March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grpSp>
        <p:nvGrpSpPr>
          <p:cNvPr id="15" name="Group 14">
            <a:extLst>
              <a:ext uri="{FF2B5EF4-FFF2-40B4-BE49-F238E27FC236}">
                <a16:creationId xmlns:a16="http://schemas.microsoft.com/office/drawing/2014/main" id="{16794B48-8AE6-BA81-907E-5BEE39169A0B}"/>
              </a:ext>
            </a:extLst>
          </p:cNvPr>
          <p:cNvGrpSpPr/>
          <p:nvPr/>
        </p:nvGrpSpPr>
        <p:grpSpPr>
          <a:xfrm>
            <a:off x="981347" y="964984"/>
            <a:ext cx="496077" cy="509190"/>
            <a:chOff x="1744824" y="1853297"/>
            <a:chExt cx="485192" cy="498017"/>
          </a:xfrm>
        </p:grpSpPr>
        <p:sp>
          <p:nvSpPr>
            <p:cNvPr id="13" name="Oval 12">
              <a:extLst>
                <a:ext uri="{FF2B5EF4-FFF2-40B4-BE49-F238E27FC236}">
                  <a16:creationId xmlns:a16="http://schemas.microsoft.com/office/drawing/2014/main" id="{F6294C3F-4A75-4723-AAF5-7B4BD6C0489A}"/>
                </a:ext>
              </a:extLst>
            </p:cNvPr>
            <p:cNvSpPr/>
            <p:nvPr/>
          </p:nvSpPr>
          <p:spPr bwMode="auto">
            <a:xfrm>
              <a:off x="1744824" y="1866122"/>
              <a:ext cx="485192" cy="485192"/>
            </a:xfrm>
            <a:prstGeom prst="ellipse">
              <a:avLst/>
            </a:prstGeom>
            <a:noFill/>
            <a:ln w="571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14" name="TextBox 13">
              <a:extLst>
                <a:ext uri="{FF2B5EF4-FFF2-40B4-BE49-F238E27FC236}">
                  <a16:creationId xmlns:a16="http://schemas.microsoft.com/office/drawing/2014/main" id="{33E1AFA4-61B5-149A-941F-BB3C1F2A38C8}"/>
                </a:ext>
              </a:extLst>
            </p:cNvPr>
            <p:cNvSpPr txBox="1"/>
            <p:nvPr/>
          </p:nvSpPr>
          <p:spPr>
            <a:xfrm>
              <a:off x="1790607" y="1853297"/>
              <a:ext cx="382554" cy="474371"/>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3</a:t>
              </a:r>
            </a:p>
          </p:txBody>
        </p:sp>
      </p:grpSp>
      <p:sp>
        <p:nvSpPr>
          <p:cNvPr id="10" name="TextBox 9">
            <a:extLst>
              <a:ext uri="{FF2B5EF4-FFF2-40B4-BE49-F238E27FC236}">
                <a16:creationId xmlns:a16="http://schemas.microsoft.com/office/drawing/2014/main" id="{7790F94D-AB29-FF2A-0354-6C61AB2E0E10}"/>
              </a:ext>
            </a:extLst>
          </p:cNvPr>
          <p:cNvSpPr txBox="1"/>
          <p:nvPr/>
        </p:nvSpPr>
        <p:spPr>
          <a:xfrm>
            <a:off x="990600" y="1552753"/>
            <a:ext cx="7752184"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3.3 Biến dạng và chuyển vị của thanh chịu xoắn</a:t>
            </a:r>
          </a:p>
        </p:txBody>
      </p:sp>
      <p:sp>
        <p:nvSpPr>
          <p:cNvPr id="3" name="TextBox 2">
            <a:extLst>
              <a:ext uri="{FF2B5EF4-FFF2-40B4-BE49-F238E27FC236}">
                <a16:creationId xmlns:a16="http://schemas.microsoft.com/office/drawing/2014/main" id="{4CE70991-0119-C532-C764-B7C7848B4F9B}"/>
              </a:ext>
            </a:extLst>
          </p:cNvPr>
          <p:cNvSpPr txBox="1"/>
          <p:nvPr/>
        </p:nvSpPr>
        <p:spPr>
          <a:xfrm>
            <a:off x="1028157" y="2060298"/>
            <a:ext cx="2974833"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3.3.1 Biến dạng</a:t>
            </a:r>
          </a:p>
        </p:txBody>
      </p:sp>
      <p:sp>
        <p:nvSpPr>
          <p:cNvPr id="6" name="TextBox 5">
            <a:extLst>
              <a:ext uri="{FF2B5EF4-FFF2-40B4-BE49-F238E27FC236}">
                <a16:creationId xmlns:a16="http://schemas.microsoft.com/office/drawing/2014/main" id="{0F2C2BB3-726C-9E97-96D8-EF951DE5AB97}"/>
              </a:ext>
            </a:extLst>
          </p:cNvPr>
          <p:cNvSpPr txBox="1"/>
          <p:nvPr/>
        </p:nvSpPr>
        <p:spPr>
          <a:xfrm>
            <a:off x="981347" y="2560985"/>
            <a:ext cx="7664334" cy="1384995"/>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Góc xoay tương đối của hai tiết diện ở hai đầu của trục cách nhau một đoạn L, gọi là góc xoắn của đoạn trục.</a:t>
            </a:r>
          </a:p>
        </p:txBody>
      </p:sp>
      <p:graphicFrame>
        <p:nvGraphicFramePr>
          <p:cNvPr id="7" name="Object 6">
            <a:extLst>
              <a:ext uri="{FF2B5EF4-FFF2-40B4-BE49-F238E27FC236}">
                <a16:creationId xmlns:a16="http://schemas.microsoft.com/office/drawing/2014/main" id="{E75EA34C-14EE-4998-B129-99631E2093D4}"/>
              </a:ext>
            </a:extLst>
          </p:cNvPr>
          <p:cNvGraphicFramePr>
            <a:graphicFrameLocks noChangeAspect="1"/>
          </p:cNvGraphicFramePr>
          <p:nvPr>
            <p:extLst>
              <p:ext uri="{D42A27DB-BD31-4B8C-83A1-F6EECF244321}">
                <p14:modId xmlns:p14="http://schemas.microsoft.com/office/powerpoint/2010/main" val="2799195732"/>
              </p:ext>
            </p:extLst>
          </p:nvPr>
        </p:nvGraphicFramePr>
        <p:xfrm>
          <a:off x="1141413" y="3992563"/>
          <a:ext cx="1552575" cy="893762"/>
        </p:xfrm>
        <a:graphic>
          <a:graphicData uri="http://schemas.openxmlformats.org/presentationml/2006/ole">
            <mc:AlternateContent xmlns:mc="http://schemas.openxmlformats.org/markup-compatibility/2006">
              <mc:Choice xmlns:v="urn:schemas-microsoft-com:vml" Requires="v">
                <p:oleObj name="Equation" r:id="rId3" imgW="838080" imgH="482400" progId="Equation.DSMT4">
                  <p:embed/>
                </p:oleObj>
              </mc:Choice>
              <mc:Fallback>
                <p:oleObj name="Equation" r:id="rId3" imgW="838080" imgH="482400" progId="Equation.DSMT4">
                  <p:embed/>
                  <p:pic>
                    <p:nvPicPr>
                      <p:cNvPr id="0" name=""/>
                      <p:cNvPicPr/>
                      <p:nvPr/>
                    </p:nvPicPr>
                    <p:blipFill>
                      <a:blip r:embed="rId4"/>
                      <a:stretch>
                        <a:fillRect/>
                      </a:stretch>
                    </p:blipFill>
                    <p:spPr>
                      <a:xfrm>
                        <a:off x="1141413" y="3992563"/>
                        <a:ext cx="1552575" cy="893762"/>
                      </a:xfrm>
                      <a:prstGeom prst="rect">
                        <a:avLst/>
                      </a:prstGeom>
                      <a:ln>
                        <a:solidFill>
                          <a:srgbClr val="C00000"/>
                        </a:solidFill>
                      </a:ln>
                    </p:spPr>
                  </p:pic>
                </p:oleObj>
              </mc:Fallback>
            </mc:AlternateContent>
          </a:graphicData>
        </a:graphic>
      </p:graphicFrame>
      <p:sp>
        <p:nvSpPr>
          <p:cNvPr id="8" name="TextBox 7">
            <a:extLst>
              <a:ext uri="{FF2B5EF4-FFF2-40B4-BE49-F238E27FC236}">
                <a16:creationId xmlns:a16="http://schemas.microsoft.com/office/drawing/2014/main" id="{14D71B07-FF68-2AAD-32C8-47A1357840BD}"/>
              </a:ext>
            </a:extLst>
          </p:cNvPr>
          <p:cNvSpPr txBox="1"/>
          <p:nvPr/>
        </p:nvSpPr>
        <p:spPr>
          <a:xfrm>
            <a:off x="3124199" y="3992404"/>
            <a:ext cx="5264021" cy="523220"/>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Khi              trên cả chiều dài L: </a:t>
            </a:r>
          </a:p>
        </p:txBody>
      </p:sp>
      <p:graphicFrame>
        <p:nvGraphicFramePr>
          <p:cNvPr id="9" name="Object 8">
            <a:extLst>
              <a:ext uri="{FF2B5EF4-FFF2-40B4-BE49-F238E27FC236}">
                <a16:creationId xmlns:a16="http://schemas.microsoft.com/office/drawing/2014/main" id="{4C7D9D2E-CEBA-8676-061F-D9ACB36FAC22}"/>
              </a:ext>
            </a:extLst>
          </p:cNvPr>
          <p:cNvGraphicFramePr>
            <a:graphicFrameLocks noChangeAspect="1"/>
          </p:cNvGraphicFramePr>
          <p:nvPr>
            <p:extLst>
              <p:ext uri="{D42A27DB-BD31-4B8C-83A1-F6EECF244321}">
                <p14:modId xmlns:p14="http://schemas.microsoft.com/office/powerpoint/2010/main" val="579582481"/>
              </p:ext>
            </p:extLst>
          </p:nvPr>
        </p:nvGraphicFramePr>
        <p:xfrm>
          <a:off x="3795713" y="4013200"/>
          <a:ext cx="1247775" cy="706438"/>
        </p:xfrm>
        <a:graphic>
          <a:graphicData uri="http://schemas.openxmlformats.org/presentationml/2006/ole">
            <mc:AlternateContent xmlns:mc="http://schemas.openxmlformats.org/markup-compatibility/2006">
              <mc:Choice xmlns:v="urn:schemas-microsoft-com:vml" Requires="v">
                <p:oleObj name="Equation" r:id="rId5" imgW="850680" imgH="482400" progId="Equation.DSMT4">
                  <p:embed/>
                </p:oleObj>
              </mc:Choice>
              <mc:Fallback>
                <p:oleObj name="Equation" r:id="rId5" imgW="850680" imgH="482400" progId="Equation.DSMT4">
                  <p:embed/>
                  <p:pic>
                    <p:nvPicPr>
                      <p:cNvPr id="0" name=""/>
                      <p:cNvPicPr/>
                      <p:nvPr/>
                    </p:nvPicPr>
                    <p:blipFill>
                      <a:blip r:embed="rId6"/>
                      <a:stretch>
                        <a:fillRect/>
                      </a:stretch>
                    </p:blipFill>
                    <p:spPr>
                      <a:xfrm>
                        <a:off x="3795713" y="4013200"/>
                        <a:ext cx="1247775" cy="706438"/>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917BABEE-23C4-0AA1-6664-0EB4A4BA28A4}"/>
              </a:ext>
            </a:extLst>
          </p:cNvPr>
          <p:cNvGraphicFramePr>
            <a:graphicFrameLocks noChangeAspect="1"/>
          </p:cNvGraphicFramePr>
          <p:nvPr>
            <p:extLst>
              <p:ext uri="{D42A27DB-BD31-4B8C-83A1-F6EECF244321}">
                <p14:modId xmlns:p14="http://schemas.microsoft.com/office/powerpoint/2010/main" val="823926221"/>
              </p:ext>
            </p:extLst>
          </p:nvPr>
        </p:nvGraphicFramePr>
        <p:xfrm>
          <a:off x="4420344" y="4621354"/>
          <a:ext cx="1104384" cy="822874"/>
        </p:xfrm>
        <a:graphic>
          <a:graphicData uri="http://schemas.openxmlformats.org/presentationml/2006/ole">
            <mc:AlternateContent xmlns:mc="http://schemas.openxmlformats.org/markup-compatibility/2006">
              <mc:Choice xmlns:v="urn:schemas-microsoft-com:vml" Requires="v">
                <p:oleObj name="Equation" r:id="rId7" imgW="647640" imgH="482400" progId="Equation.DSMT4">
                  <p:embed/>
                </p:oleObj>
              </mc:Choice>
              <mc:Fallback>
                <p:oleObj name="Equation" r:id="rId7" imgW="647640" imgH="482400" progId="Equation.DSMT4">
                  <p:embed/>
                  <p:pic>
                    <p:nvPicPr>
                      <p:cNvPr id="0" name=""/>
                      <p:cNvPicPr/>
                      <p:nvPr/>
                    </p:nvPicPr>
                    <p:blipFill>
                      <a:blip r:embed="rId8"/>
                      <a:stretch>
                        <a:fillRect/>
                      </a:stretch>
                    </p:blipFill>
                    <p:spPr>
                      <a:xfrm>
                        <a:off x="4420344" y="4621354"/>
                        <a:ext cx="1104384" cy="822874"/>
                      </a:xfrm>
                      <a:prstGeom prst="rect">
                        <a:avLst/>
                      </a:prstGeom>
                      <a:ln>
                        <a:solidFill>
                          <a:srgbClr val="C00000"/>
                        </a:solidFill>
                      </a:ln>
                    </p:spPr>
                  </p:pic>
                </p:oleObj>
              </mc:Fallback>
            </mc:AlternateContent>
          </a:graphicData>
        </a:graphic>
      </p:graphicFrame>
      <p:sp>
        <p:nvSpPr>
          <p:cNvPr id="16" name="TextBox 15">
            <a:extLst>
              <a:ext uri="{FF2B5EF4-FFF2-40B4-BE49-F238E27FC236}">
                <a16:creationId xmlns:a16="http://schemas.microsoft.com/office/drawing/2014/main" id="{FD6D0A62-5D0F-2BFA-8B5A-E825FE0315D6}"/>
              </a:ext>
            </a:extLst>
          </p:cNvPr>
          <p:cNvSpPr txBox="1"/>
          <p:nvPr/>
        </p:nvSpPr>
        <p:spPr>
          <a:xfrm>
            <a:off x="3124199" y="5440248"/>
            <a:ext cx="5264021" cy="523220"/>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Khi              trên từng đoạn L</a:t>
            </a:r>
            <a:r>
              <a:rPr lang="en-US" sz="2800" baseline="-25000">
                <a:latin typeface="Arial" panose="020B0604020202020204" pitchFamily="34" charset="0"/>
                <a:cs typeface="Arial" panose="020B0604020202020204" pitchFamily="34" charset="0"/>
              </a:rPr>
              <a:t>i</a:t>
            </a:r>
            <a:r>
              <a:rPr lang="en-US" sz="2800">
                <a:latin typeface="Arial" panose="020B0604020202020204" pitchFamily="34" charset="0"/>
                <a:cs typeface="Arial" panose="020B0604020202020204" pitchFamily="34" charset="0"/>
              </a:rPr>
              <a:t>: </a:t>
            </a:r>
          </a:p>
        </p:txBody>
      </p:sp>
      <p:graphicFrame>
        <p:nvGraphicFramePr>
          <p:cNvPr id="17" name="Object 16">
            <a:extLst>
              <a:ext uri="{FF2B5EF4-FFF2-40B4-BE49-F238E27FC236}">
                <a16:creationId xmlns:a16="http://schemas.microsoft.com/office/drawing/2014/main" id="{7899E6D8-21CF-AA04-AED6-90086EDCDA0A}"/>
              </a:ext>
            </a:extLst>
          </p:cNvPr>
          <p:cNvGraphicFramePr>
            <a:graphicFrameLocks noChangeAspect="1"/>
          </p:cNvGraphicFramePr>
          <p:nvPr>
            <p:extLst>
              <p:ext uri="{D42A27DB-BD31-4B8C-83A1-F6EECF244321}">
                <p14:modId xmlns:p14="http://schemas.microsoft.com/office/powerpoint/2010/main" val="2383473397"/>
              </p:ext>
            </p:extLst>
          </p:nvPr>
        </p:nvGraphicFramePr>
        <p:xfrm>
          <a:off x="3795713" y="5461000"/>
          <a:ext cx="1247775" cy="706438"/>
        </p:xfrm>
        <a:graphic>
          <a:graphicData uri="http://schemas.openxmlformats.org/presentationml/2006/ole">
            <mc:AlternateContent xmlns:mc="http://schemas.openxmlformats.org/markup-compatibility/2006">
              <mc:Choice xmlns:v="urn:schemas-microsoft-com:vml" Requires="v">
                <p:oleObj name="Equation" r:id="rId9" imgW="850680" imgH="482400" progId="Equation.DSMT4">
                  <p:embed/>
                </p:oleObj>
              </mc:Choice>
              <mc:Fallback>
                <p:oleObj name="Equation" r:id="rId9" imgW="850680" imgH="482400" progId="Equation.DSMT4">
                  <p:embed/>
                  <p:pic>
                    <p:nvPicPr>
                      <p:cNvPr id="9" name="Object 8">
                        <a:extLst>
                          <a:ext uri="{FF2B5EF4-FFF2-40B4-BE49-F238E27FC236}">
                            <a16:creationId xmlns:a16="http://schemas.microsoft.com/office/drawing/2014/main" id="{4C7D9D2E-CEBA-8676-061F-D9ACB36FAC22}"/>
                          </a:ext>
                        </a:extLst>
                      </p:cNvPr>
                      <p:cNvPicPr/>
                      <p:nvPr/>
                    </p:nvPicPr>
                    <p:blipFill>
                      <a:blip r:embed="rId10"/>
                      <a:stretch>
                        <a:fillRect/>
                      </a:stretch>
                    </p:blipFill>
                    <p:spPr>
                      <a:xfrm>
                        <a:off x="3795713" y="5461000"/>
                        <a:ext cx="1247775" cy="706438"/>
                      </a:xfrm>
                      <a:prstGeom prst="rect">
                        <a:avLst/>
                      </a:prstGeom>
                    </p:spPr>
                  </p:pic>
                </p:oleObj>
              </mc:Fallback>
            </mc:AlternateContent>
          </a:graphicData>
        </a:graphic>
      </p:graphicFrame>
    </p:spTree>
    <p:extLst>
      <p:ext uri="{BB962C8B-B14F-4D97-AF65-F5344CB8AC3E}">
        <p14:creationId xmlns:p14="http://schemas.microsoft.com/office/powerpoint/2010/main" val="26846901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Alternate Process 1">
            <a:extLst>
              <a:ext uri="{FF2B5EF4-FFF2-40B4-BE49-F238E27FC236}">
                <a16:creationId xmlns:a16="http://schemas.microsoft.com/office/drawing/2014/main" id="{C136EF0A-F0A5-97A3-DDA5-84384996D4B3}"/>
              </a:ext>
            </a:extLst>
          </p:cNvPr>
          <p:cNvSpPr/>
          <p:nvPr/>
        </p:nvSpPr>
        <p:spPr bwMode="auto">
          <a:xfrm>
            <a:off x="1416469" y="986700"/>
            <a:ext cx="7664334" cy="510778"/>
          </a:xfrm>
          <a:prstGeom prst="flowChartAlternateProcess">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R="0" algn="l" defTabSz="914400" rtl="0" eaLnBrk="1" fontAlgn="base" latinLnBrk="0" hangingPunct="1">
              <a:lnSpc>
                <a:spcPct val="100000"/>
              </a:lnSpc>
              <a:spcBef>
                <a:spcPct val="50000"/>
              </a:spcBef>
              <a:spcAft>
                <a:spcPct val="0"/>
              </a:spcAft>
              <a:buClrTx/>
              <a:buSzTx/>
              <a:tabLst/>
            </a:pPr>
            <a:r>
              <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rPr>
              <a:t>Ứng suất tr</a:t>
            </a:r>
            <a:r>
              <a:rPr lang="en-US" sz="2400">
                <a:latin typeface="Arial" panose="020B0604020202020204" pitchFamily="34" charset="0"/>
                <a:cs typeface="Arial" panose="020B0604020202020204" pitchFamily="34" charset="0"/>
              </a:rPr>
              <a:t>ên mặt cắt ngang của thanh tròn chịu xoắn</a:t>
            </a: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 March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grpSp>
        <p:nvGrpSpPr>
          <p:cNvPr id="15" name="Group 14">
            <a:extLst>
              <a:ext uri="{FF2B5EF4-FFF2-40B4-BE49-F238E27FC236}">
                <a16:creationId xmlns:a16="http://schemas.microsoft.com/office/drawing/2014/main" id="{16794B48-8AE6-BA81-907E-5BEE39169A0B}"/>
              </a:ext>
            </a:extLst>
          </p:cNvPr>
          <p:cNvGrpSpPr/>
          <p:nvPr/>
        </p:nvGrpSpPr>
        <p:grpSpPr>
          <a:xfrm>
            <a:off x="981347" y="964984"/>
            <a:ext cx="496077" cy="509190"/>
            <a:chOff x="1744824" y="1853297"/>
            <a:chExt cx="485192" cy="498017"/>
          </a:xfrm>
        </p:grpSpPr>
        <p:sp>
          <p:nvSpPr>
            <p:cNvPr id="13" name="Oval 12">
              <a:extLst>
                <a:ext uri="{FF2B5EF4-FFF2-40B4-BE49-F238E27FC236}">
                  <a16:creationId xmlns:a16="http://schemas.microsoft.com/office/drawing/2014/main" id="{F6294C3F-4A75-4723-AAF5-7B4BD6C0489A}"/>
                </a:ext>
              </a:extLst>
            </p:cNvPr>
            <p:cNvSpPr/>
            <p:nvPr/>
          </p:nvSpPr>
          <p:spPr bwMode="auto">
            <a:xfrm>
              <a:off x="1744824" y="1866122"/>
              <a:ext cx="485192" cy="485192"/>
            </a:xfrm>
            <a:prstGeom prst="ellipse">
              <a:avLst/>
            </a:prstGeom>
            <a:noFill/>
            <a:ln w="571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14" name="TextBox 13">
              <a:extLst>
                <a:ext uri="{FF2B5EF4-FFF2-40B4-BE49-F238E27FC236}">
                  <a16:creationId xmlns:a16="http://schemas.microsoft.com/office/drawing/2014/main" id="{33E1AFA4-61B5-149A-941F-BB3C1F2A38C8}"/>
                </a:ext>
              </a:extLst>
            </p:cNvPr>
            <p:cNvSpPr txBox="1"/>
            <p:nvPr/>
          </p:nvSpPr>
          <p:spPr>
            <a:xfrm>
              <a:off x="1790607" y="1853297"/>
              <a:ext cx="382554" cy="474371"/>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3</a:t>
              </a:r>
            </a:p>
          </p:txBody>
        </p:sp>
      </p:grpSp>
      <p:sp>
        <p:nvSpPr>
          <p:cNvPr id="10" name="TextBox 9">
            <a:extLst>
              <a:ext uri="{FF2B5EF4-FFF2-40B4-BE49-F238E27FC236}">
                <a16:creationId xmlns:a16="http://schemas.microsoft.com/office/drawing/2014/main" id="{7790F94D-AB29-FF2A-0354-6C61AB2E0E10}"/>
              </a:ext>
            </a:extLst>
          </p:cNvPr>
          <p:cNvSpPr txBox="1"/>
          <p:nvPr/>
        </p:nvSpPr>
        <p:spPr>
          <a:xfrm>
            <a:off x="990600" y="1552753"/>
            <a:ext cx="7752184"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3.3 Biến dạng và chuyển vị của thanh chịu xoắn</a:t>
            </a:r>
          </a:p>
        </p:txBody>
      </p:sp>
      <p:sp>
        <p:nvSpPr>
          <p:cNvPr id="3" name="TextBox 2">
            <a:extLst>
              <a:ext uri="{FF2B5EF4-FFF2-40B4-BE49-F238E27FC236}">
                <a16:creationId xmlns:a16="http://schemas.microsoft.com/office/drawing/2014/main" id="{4CE70991-0119-C532-C764-B7C7848B4F9B}"/>
              </a:ext>
            </a:extLst>
          </p:cNvPr>
          <p:cNvSpPr txBox="1"/>
          <p:nvPr/>
        </p:nvSpPr>
        <p:spPr>
          <a:xfrm>
            <a:off x="1028157" y="2060298"/>
            <a:ext cx="2974833"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3.3.1 Biến dạng</a:t>
            </a:r>
          </a:p>
        </p:txBody>
      </p:sp>
      <p:sp>
        <p:nvSpPr>
          <p:cNvPr id="16" name="TextBox 15">
            <a:extLst>
              <a:ext uri="{FF2B5EF4-FFF2-40B4-BE49-F238E27FC236}">
                <a16:creationId xmlns:a16="http://schemas.microsoft.com/office/drawing/2014/main" id="{FD6D0A62-5D0F-2BFA-8B5A-E825FE0315D6}"/>
              </a:ext>
            </a:extLst>
          </p:cNvPr>
          <p:cNvSpPr txBox="1"/>
          <p:nvPr/>
        </p:nvSpPr>
        <p:spPr>
          <a:xfrm>
            <a:off x="1028157" y="2592609"/>
            <a:ext cx="7611990" cy="523220"/>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Khi              trên từng đoạn L</a:t>
            </a:r>
            <a:r>
              <a:rPr lang="en-US" sz="2800" baseline="-25000">
                <a:latin typeface="Arial" panose="020B0604020202020204" pitchFamily="34" charset="0"/>
                <a:cs typeface="Arial" panose="020B0604020202020204" pitchFamily="34" charset="0"/>
              </a:rPr>
              <a:t>i</a:t>
            </a:r>
            <a:r>
              <a:rPr lang="en-US" sz="2800">
                <a:latin typeface="Arial" panose="020B0604020202020204" pitchFamily="34" charset="0"/>
                <a:cs typeface="Arial" panose="020B0604020202020204" pitchFamily="34" charset="0"/>
              </a:rPr>
              <a:t> của chiều dài L </a:t>
            </a:r>
          </a:p>
        </p:txBody>
      </p:sp>
      <p:graphicFrame>
        <p:nvGraphicFramePr>
          <p:cNvPr id="17" name="Object 16">
            <a:extLst>
              <a:ext uri="{FF2B5EF4-FFF2-40B4-BE49-F238E27FC236}">
                <a16:creationId xmlns:a16="http://schemas.microsoft.com/office/drawing/2014/main" id="{7899E6D8-21CF-AA04-AED6-90086EDCDA0A}"/>
              </a:ext>
            </a:extLst>
          </p:cNvPr>
          <p:cNvGraphicFramePr>
            <a:graphicFrameLocks noChangeAspect="1"/>
          </p:cNvGraphicFramePr>
          <p:nvPr>
            <p:extLst>
              <p:ext uri="{D42A27DB-BD31-4B8C-83A1-F6EECF244321}">
                <p14:modId xmlns:p14="http://schemas.microsoft.com/office/powerpoint/2010/main" val="1060043964"/>
              </p:ext>
            </p:extLst>
          </p:nvPr>
        </p:nvGraphicFramePr>
        <p:xfrm>
          <a:off x="1701800" y="2613025"/>
          <a:ext cx="1246188" cy="706438"/>
        </p:xfrm>
        <a:graphic>
          <a:graphicData uri="http://schemas.openxmlformats.org/presentationml/2006/ole">
            <mc:AlternateContent xmlns:mc="http://schemas.openxmlformats.org/markup-compatibility/2006">
              <mc:Choice xmlns:v="urn:schemas-microsoft-com:vml" Requires="v">
                <p:oleObj name="Equation" r:id="rId3" imgW="850680" imgH="482400" progId="Equation.DSMT4">
                  <p:embed/>
                </p:oleObj>
              </mc:Choice>
              <mc:Fallback>
                <p:oleObj name="Equation" r:id="rId3" imgW="850680" imgH="482400" progId="Equation.DSMT4">
                  <p:embed/>
                  <p:pic>
                    <p:nvPicPr>
                      <p:cNvPr id="17" name="Object 16">
                        <a:extLst>
                          <a:ext uri="{FF2B5EF4-FFF2-40B4-BE49-F238E27FC236}">
                            <a16:creationId xmlns:a16="http://schemas.microsoft.com/office/drawing/2014/main" id="{7899E6D8-21CF-AA04-AED6-90086EDCDA0A}"/>
                          </a:ext>
                        </a:extLst>
                      </p:cNvPr>
                      <p:cNvPicPr/>
                      <p:nvPr/>
                    </p:nvPicPr>
                    <p:blipFill>
                      <a:blip r:embed="rId4"/>
                      <a:stretch>
                        <a:fillRect/>
                      </a:stretch>
                    </p:blipFill>
                    <p:spPr>
                      <a:xfrm>
                        <a:off x="1701800" y="2613025"/>
                        <a:ext cx="1246188" cy="706438"/>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E5C1AD67-8577-62ED-C0D0-385C9125EE44}"/>
              </a:ext>
            </a:extLst>
          </p:cNvPr>
          <p:cNvGraphicFramePr>
            <a:graphicFrameLocks noChangeAspect="1"/>
          </p:cNvGraphicFramePr>
          <p:nvPr>
            <p:extLst>
              <p:ext uri="{D42A27DB-BD31-4B8C-83A1-F6EECF244321}">
                <p14:modId xmlns:p14="http://schemas.microsoft.com/office/powerpoint/2010/main" val="1373871452"/>
              </p:ext>
            </p:extLst>
          </p:nvPr>
        </p:nvGraphicFramePr>
        <p:xfrm>
          <a:off x="3435360" y="3091063"/>
          <a:ext cx="1594662" cy="853481"/>
        </p:xfrm>
        <a:graphic>
          <a:graphicData uri="http://schemas.openxmlformats.org/presentationml/2006/ole">
            <mc:AlternateContent xmlns:mc="http://schemas.openxmlformats.org/markup-compatibility/2006">
              <mc:Choice xmlns:v="urn:schemas-microsoft-com:vml" Requires="v">
                <p:oleObj name="Equation" r:id="rId5" imgW="901440" imgH="482400" progId="Equation.DSMT4">
                  <p:embed/>
                </p:oleObj>
              </mc:Choice>
              <mc:Fallback>
                <p:oleObj name="Equation" r:id="rId5" imgW="901440" imgH="482400" progId="Equation.DSMT4">
                  <p:embed/>
                  <p:pic>
                    <p:nvPicPr>
                      <p:cNvPr id="0" name=""/>
                      <p:cNvPicPr/>
                      <p:nvPr/>
                    </p:nvPicPr>
                    <p:blipFill>
                      <a:blip r:embed="rId6"/>
                      <a:stretch>
                        <a:fillRect/>
                      </a:stretch>
                    </p:blipFill>
                    <p:spPr>
                      <a:xfrm>
                        <a:off x="3435360" y="3091063"/>
                        <a:ext cx="1594662" cy="853481"/>
                      </a:xfrm>
                      <a:prstGeom prst="rect">
                        <a:avLst/>
                      </a:prstGeom>
                      <a:ln>
                        <a:solidFill>
                          <a:srgbClr val="C00000"/>
                        </a:solidFill>
                      </a:ln>
                    </p:spPr>
                  </p:pic>
                </p:oleObj>
              </mc:Fallback>
            </mc:AlternateContent>
          </a:graphicData>
        </a:graphic>
      </p:graphicFrame>
      <p:sp>
        <p:nvSpPr>
          <p:cNvPr id="5" name="TextBox 4">
            <a:extLst>
              <a:ext uri="{FF2B5EF4-FFF2-40B4-BE49-F238E27FC236}">
                <a16:creationId xmlns:a16="http://schemas.microsoft.com/office/drawing/2014/main" id="{6F7F274C-28F4-BDE7-F32A-09DE4CC481F3}"/>
              </a:ext>
            </a:extLst>
          </p:cNvPr>
          <p:cNvSpPr txBox="1"/>
          <p:nvPr/>
        </p:nvSpPr>
        <p:spPr>
          <a:xfrm>
            <a:off x="1086292" y="3992556"/>
            <a:ext cx="7611990" cy="523220"/>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Khi              trên từng đoạn L</a:t>
            </a:r>
            <a:r>
              <a:rPr lang="en-US" sz="2800" baseline="-25000">
                <a:latin typeface="Arial" panose="020B0604020202020204" pitchFamily="34" charset="0"/>
                <a:cs typeface="Arial" panose="020B0604020202020204" pitchFamily="34" charset="0"/>
              </a:rPr>
              <a:t>i</a:t>
            </a:r>
            <a:r>
              <a:rPr lang="en-US" sz="2800">
                <a:latin typeface="Arial" panose="020B0604020202020204" pitchFamily="34" charset="0"/>
                <a:cs typeface="Arial" panose="020B0604020202020204" pitchFamily="34" charset="0"/>
              </a:rPr>
              <a:t> của chiều dài L </a:t>
            </a:r>
          </a:p>
        </p:txBody>
      </p:sp>
      <p:graphicFrame>
        <p:nvGraphicFramePr>
          <p:cNvPr id="11" name="Object 10">
            <a:extLst>
              <a:ext uri="{FF2B5EF4-FFF2-40B4-BE49-F238E27FC236}">
                <a16:creationId xmlns:a16="http://schemas.microsoft.com/office/drawing/2014/main" id="{48A0E39E-544D-AE1D-5220-A48CD8651FBB}"/>
              </a:ext>
            </a:extLst>
          </p:cNvPr>
          <p:cNvGraphicFramePr>
            <a:graphicFrameLocks noChangeAspect="1"/>
          </p:cNvGraphicFramePr>
          <p:nvPr>
            <p:extLst>
              <p:ext uri="{D42A27DB-BD31-4B8C-83A1-F6EECF244321}">
                <p14:modId xmlns:p14="http://schemas.microsoft.com/office/powerpoint/2010/main" val="3291739815"/>
              </p:ext>
            </p:extLst>
          </p:nvPr>
        </p:nvGraphicFramePr>
        <p:xfrm>
          <a:off x="1776413" y="4133850"/>
          <a:ext cx="1209675" cy="354013"/>
        </p:xfrm>
        <a:graphic>
          <a:graphicData uri="http://schemas.openxmlformats.org/presentationml/2006/ole">
            <mc:AlternateContent xmlns:mc="http://schemas.openxmlformats.org/markup-compatibility/2006">
              <mc:Choice xmlns:v="urn:schemas-microsoft-com:vml" Requires="v">
                <p:oleObj name="Equation" r:id="rId7" imgW="825480" imgH="241200" progId="Equation.DSMT4">
                  <p:embed/>
                </p:oleObj>
              </mc:Choice>
              <mc:Fallback>
                <p:oleObj name="Equation" r:id="rId7" imgW="825480" imgH="241200" progId="Equation.DSMT4">
                  <p:embed/>
                  <p:pic>
                    <p:nvPicPr>
                      <p:cNvPr id="17" name="Object 16">
                        <a:extLst>
                          <a:ext uri="{FF2B5EF4-FFF2-40B4-BE49-F238E27FC236}">
                            <a16:creationId xmlns:a16="http://schemas.microsoft.com/office/drawing/2014/main" id="{7899E6D8-21CF-AA04-AED6-90086EDCDA0A}"/>
                          </a:ext>
                        </a:extLst>
                      </p:cNvPr>
                      <p:cNvPicPr/>
                      <p:nvPr/>
                    </p:nvPicPr>
                    <p:blipFill>
                      <a:blip r:embed="rId8"/>
                      <a:stretch>
                        <a:fillRect/>
                      </a:stretch>
                    </p:blipFill>
                    <p:spPr>
                      <a:xfrm>
                        <a:off x="1776413" y="4133850"/>
                        <a:ext cx="1209675" cy="354013"/>
                      </a:xfrm>
                      <a:prstGeom prst="rect">
                        <a:avLst/>
                      </a:prstGeom>
                    </p:spPr>
                  </p:pic>
                </p:oleObj>
              </mc:Fallback>
            </mc:AlternateContent>
          </a:graphicData>
        </a:graphic>
      </p:graphicFrame>
      <p:graphicFrame>
        <p:nvGraphicFramePr>
          <p:cNvPr id="18" name="Object 17">
            <a:extLst>
              <a:ext uri="{FF2B5EF4-FFF2-40B4-BE49-F238E27FC236}">
                <a16:creationId xmlns:a16="http://schemas.microsoft.com/office/drawing/2014/main" id="{9B75443F-332B-F50A-4DC5-0EF60ECBF843}"/>
              </a:ext>
            </a:extLst>
          </p:cNvPr>
          <p:cNvGraphicFramePr>
            <a:graphicFrameLocks noChangeAspect="1"/>
          </p:cNvGraphicFramePr>
          <p:nvPr>
            <p:extLst>
              <p:ext uri="{D42A27DB-BD31-4B8C-83A1-F6EECF244321}">
                <p14:modId xmlns:p14="http://schemas.microsoft.com/office/powerpoint/2010/main" val="2820801790"/>
              </p:ext>
            </p:extLst>
          </p:nvPr>
        </p:nvGraphicFramePr>
        <p:xfrm>
          <a:off x="3559175" y="4618038"/>
          <a:ext cx="1460500" cy="858837"/>
        </p:xfrm>
        <a:graphic>
          <a:graphicData uri="http://schemas.openxmlformats.org/presentationml/2006/ole">
            <mc:AlternateContent xmlns:mc="http://schemas.openxmlformats.org/markup-compatibility/2006">
              <mc:Choice xmlns:v="urn:schemas-microsoft-com:vml" Requires="v">
                <p:oleObj name="Equation" r:id="rId9" imgW="863280" imgH="507960" progId="Equation.DSMT4">
                  <p:embed/>
                </p:oleObj>
              </mc:Choice>
              <mc:Fallback>
                <p:oleObj name="Equation" r:id="rId9" imgW="863280" imgH="507960" progId="Equation.DSMT4">
                  <p:embed/>
                  <p:pic>
                    <p:nvPicPr>
                      <p:cNvPr id="0" name=""/>
                      <p:cNvPicPr/>
                      <p:nvPr/>
                    </p:nvPicPr>
                    <p:blipFill>
                      <a:blip r:embed="rId10"/>
                      <a:stretch>
                        <a:fillRect/>
                      </a:stretch>
                    </p:blipFill>
                    <p:spPr>
                      <a:xfrm>
                        <a:off x="3559175" y="4618038"/>
                        <a:ext cx="1460500" cy="858837"/>
                      </a:xfrm>
                      <a:prstGeom prst="rect">
                        <a:avLst/>
                      </a:prstGeom>
                      <a:ln>
                        <a:solidFill>
                          <a:srgbClr val="C00000"/>
                        </a:solidFill>
                      </a:ln>
                    </p:spPr>
                  </p:pic>
                </p:oleObj>
              </mc:Fallback>
            </mc:AlternateContent>
          </a:graphicData>
        </a:graphic>
      </p:graphicFrame>
    </p:spTree>
    <p:extLst>
      <p:ext uri="{BB962C8B-B14F-4D97-AF65-F5344CB8AC3E}">
        <p14:creationId xmlns:p14="http://schemas.microsoft.com/office/powerpoint/2010/main" val="3370707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86" name="Rectangle: Rounded Corners 15385">
            <a:extLst>
              <a:ext uri="{FF2B5EF4-FFF2-40B4-BE49-F238E27FC236}">
                <a16:creationId xmlns:a16="http://schemas.microsoft.com/office/drawing/2014/main" id="{D787476C-6844-B463-2BD4-990639929F94}"/>
              </a:ext>
            </a:extLst>
          </p:cNvPr>
          <p:cNvSpPr/>
          <p:nvPr/>
        </p:nvSpPr>
        <p:spPr bwMode="auto">
          <a:xfrm>
            <a:off x="1556176" y="1082175"/>
            <a:ext cx="1802845" cy="578882"/>
          </a:xfrm>
          <a:prstGeom prst="roundRect">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R="0" defTabSz="914400" rtl="0" eaLnBrk="1" fontAlgn="base" latinLnBrk="0" hangingPunct="1">
              <a:lnSpc>
                <a:spcPct val="100000"/>
              </a:lnSpc>
              <a:spcBef>
                <a:spcPct val="50000"/>
              </a:spcBef>
              <a:spcAft>
                <a:spcPct val="0"/>
              </a:spcAft>
              <a:buClrTx/>
              <a:buSzTx/>
              <a:tabLst/>
            </a:pPr>
            <a:r>
              <a:rPr kumimoji="0" lang="en-US" sz="2800" b="0" i="0" u="none" strike="noStrike" cap="none" normalizeH="0" baseline="0">
                <a:ln>
                  <a:noFill/>
                </a:ln>
                <a:solidFill>
                  <a:schemeClr val="tx1"/>
                </a:solidFill>
                <a:effectLst/>
                <a:latin typeface="VNI-Helve" pitchFamily="2" charset="0"/>
              </a:rPr>
              <a:t>Giới thiệu</a:t>
            </a:r>
          </a:p>
        </p:txBody>
      </p:sp>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 March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grpSp>
        <p:nvGrpSpPr>
          <p:cNvPr id="15" name="Group 14">
            <a:extLst>
              <a:ext uri="{FF2B5EF4-FFF2-40B4-BE49-F238E27FC236}">
                <a16:creationId xmlns:a16="http://schemas.microsoft.com/office/drawing/2014/main" id="{16794B48-8AE6-BA81-907E-5BEE39169A0B}"/>
              </a:ext>
            </a:extLst>
          </p:cNvPr>
          <p:cNvGrpSpPr/>
          <p:nvPr/>
        </p:nvGrpSpPr>
        <p:grpSpPr>
          <a:xfrm>
            <a:off x="1119187" y="1072140"/>
            <a:ext cx="535155" cy="577099"/>
            <a:chOff x="1744824" y="1853297"/>
            <a:chExt cx="485192" cy="523220"/>
          </a:xfrm>
        </p:grpSpPr>
        <p:sp>
          <p:nvSpPr>
            <p:cNvPr id="13" name="Oval 12">
              <a:extLst>
                <a:ext uri="{FF2B5EF4-FFF2-40B4-BE49-F238E27FC236}">
                  <a16:creationId xmlns:a16="http://schemas.microsoft.com/office/drawing/2014/main" id="{F6294C3F-4A75-4723-AAF5-7B4BD6C0489A}"/>
                </a:ext>
              </a:extLst>
            </p:cNvPr>
            <p:cNvSpPr/>
            <p:nvPr/>
          </p:nvSpPr>
          <p:spPr bwMode="auto">
            <a:xfrm>
              <a:off x="1744824" y="1866122"/>
              <a:ext cx="485192" cy="485192"/>
            </a:xfrm>
            <a:prstGeom prst="ellipse">
              <a:avLst/>
            </a:prstGeom>
            <a:noFill/>
            <a:ln w="571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14" name="TextBox 13">
              <a:extLst>
                <a:ext uri="{FF2B5EF4-FFF2-40B4-BE49-F238E27FC236}">
                  <a16:creationId xmlns:a16="http://schemas.microsoft.com/office/drawing/2014/main" id="{33E1AFA4-61B5-149A-941F-BB3C1F2A38C8}"/>
                </a:ext>
              </a:extLst>
            </p:cNvPr>
            <p:cNvSpPr txBox="1"/>
            <p:nvPr/>
          </p:nvSpPr>
          <p:spPr>
            <a:xfrm>
              <a:off x="1790607" y="1853297"/>
              <a:ext cx="382554" cy="523220"/>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1</a:t>
              </a:r>
            </a:p>
          </p:txBody>
        </p:sp>
      </p:grpSp>
      <p:pic>
        <p:nvPicPr>
          <p:cNvPr id="3" name="Picture 2">
            <a:extLst>
              <a:ext uri="{FF2B5EF4-FFF2-40B4-BE49-F238E27FC236}">
                <a16:creationId xmlns:a16="http://schemas.microsoft.com/office/drawing/2014/main" id="{D89DE681-F43F-8D1B-921D-0CB0B6821002}"/>
              </a:ext>
            </a:extLst>
          </p:cNvPr>
          <p:cNvPicPr>
            <a:picLocks noChangeAspect="1"/>
          </p:cNvPicPr>
          <p:nvPr/>
        </p:nvPicPr>
        <p:blipFill>
          <a:blip r:embed="rId3"/>
          <a:stretch>
            <a:fillRect/>
          </a:stretch>
        </p:blipFill>
        <p:spPr>
          <a:xfrm>
            <a:off x="2457598" y="1873283"/>
            <a:ext cx="4656223" cy="3391194"/>
          </a:xfrm>
          <a:prstGeom prst="rect">
            <a:avLst/>
          </a:prstGeom>
        </p:spPr>
      </p:pic>
    </p:spTree>
    <p:extLst>
      <p:ext uri="{BB962C8B-B14F-4D97-AF65-F5344CB8AC3E}">
        <p14:creationId xmlns:p14="http://schemas.microsoft.com/office/powerpoint/2010/main" val="621290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Alternate Process 1">
            <a:extLst>
              <a:ext uri="{FF2B5EF4-FFF2-40B4-BE49-F238E27FC236}">
                <a16:creationId xmlns:a16="http://schemas.microsoft.com/office/drawing/2014/main" id="{C136EF0A-F0A5-97A3-DDA5-84384996D4B3}"/>
              </a:ext>
            </a:extLst>
          </p:cNvPr>
          <p:cNvSpPr/>
          <p:nvPr/>
        </p:nvSpPr>
        <p:spPr bwMode="auto">
          <a:xfrm>
            <a:off x="1416469" y="986700"/>
            <a:ext cx="7664334" cy="510778"/>
          </a:xfrm>
          <a:prstGeom prst="flowChartAlternateProcess">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R="0" algn="l" defTabSz="914400" rtl="0" eaLnBrk="1" fontAlgn="base" latinLnBrk="0" hangingPunct="1">
              <a:lnSpc>
                <a:spcPct val="100000"/>
              </a:lnSpc>
              <a:spcBef>
                <a:spcPct val="50000"/>
              </a:spcBef>
              <a:spcAft>
                <a:spcPct val="0"/>
              </a:spcAft>
              <a:buClrTx/>
              <a:buSzTx/>
              <a:tabLst/>
            </a:pPr>
            <a:r>
              <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rPr>
              <a:t>Ứng suất tr</a:t>
            </a:r>
            <a:r>
              <a:rPr lang="en-US" sz="2400">
                <a:latin typeface="Arial" panose="020B0604020202020204" pitchFamily="34" charset="0"/>
                <a:cs typeface="Arial" panose="020B0604020202020204" pitchFamily="34" charset="0"/>
              </a:rPr>
              <a:t>ên mặt cắt ngang của thanh tròn chịu xoắn</a:t>
            </a: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 March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grpSp>
        <p:nvGrpSpPr>
          <p:cNvPr id="15" name="Group 14">
            <a:extLst>
              <a:ext uri="{FF2B5EF4-FFF2-40B4-BE49-F238E27FC236}">
                <a16:creationId xmlns:a16="http://schemas.microsoft.com/office/drawing/2014/main" id="{16794B48-8AE6-BA81-907E-5BEE39169A0B}"/>
              </a:ext>
            </a:extLst>
          </p:cNvPr>
          <p:cNvGrpSpPr/>
          <p:nvPr/>
        </p:nvGrpSpPr>
        <p:grpSpPr>
          <a:xfrm>
            <a:off x="981347" y="964984"/>
            <a:ext cx="496077" cy="509190"/>
            <a:chOff x="1744824" y="1853297"/>
            <a:chExt cx="485192" cy="498017"/>
          </a:xfrm>
        </p:grpSpPr>
        <p:sp>
          <p:nvSpPr>
            <p:cNvPr id="13" name="Oval 12">
              <a:extLst>
                <a:ext uri="{FF2B5EF4-FFF2-40B4-BE49-F238E27FC236}">
                  <a16:creationId xmlns:a16="http://schemas.microsoft.com/office/drawing/2014/main" id="{F6294C3F-4A75-4723-AAF5-7B4BD6C0489A}"/>
                </a:ext>
              </a:extLst>
            </p:cNvPr>
            <p:cNvSpPr/>
            <p:nvPr/>
          </p:nvSpPr>
          <p:spPr bwMode="auto">
            <a:xfrm>
              <a:off x="1744824" y="1866122"/>
              <a:ext cx="485192" cy="485192"/>
            </a:xfrm>
            <a:prstGeom prst="ellipse">
              <a:avLst/>
            </a:prstGeom>
            <a:noFill/>
            <a:ln w="571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14" name="TextBox 13">
              <a:extLst>
                <a:ext uri="{FF2B5EF4-FFF2-40B4-BE49-F238E27FC236}">
                  <a16:creationId xmlns:a16="http://schemas.microsoft.com/office/drawing/2014/main" id="{33E1AFA4-61B5-149A-941F-BB3C1F2A38C8}"/>
                </a:ext>
              </a:extLst>
            </p:cNvPr>
            <p:cNvSpPr txBox="1"/>
            <p:nvPr/>
          </p:nvSpPr>
          <p:spPr>
            <a:xfrm>
              <a:off x="1790607" y="1853297"/>
              <a:ext cx="382554" cy="474371"/>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3</a:t>
              </a:r>
            </a:p>
          </p:txBody>
        </p:sp>
      </p:grpSp>
      <p:sp>
        <p:nvSpPr>
          <p:cNvPr id="10" name="TextBox 9">
            <a:extLst>
              <a:ext uri="{FF2B5EF4-FFF2-40B4-BE49-F238E27FC236}">
                <a16:creationId xmlns:a16="http://schemas.microsoft.com/office/drawing/2014/main" id="{7790F94D-AB29-FF2A-0354-6C61AB2E0E10}"/>
              </a:ext>
            </a:extLst>
          </p:cNvPr>
          <p:cNvSpPr txBox="1"/>
          <p:nvPr/>
        </p:nvSpPr>
        <p:spPr>
          <a:xfrm>
            <a:off x="990600" y="1552753"/>
            <a:ext cx="7752184"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3.3 Biến dạng và chuyển vị của thanh chịu xoắn</a:t>
            </a:r>
          </a:p>
        </p:txBody>
      </p:sp>
      <p:sp>
        <p:nvSpPr>
          <p:cNvPr id="3" name="TextBox 2">
            <a:extLst>
              <a:ext uri="{FF2B5EF4-FFF2-40B4-BE49-F238E27FC236}">
                <a16:creationId xmlns:a16="http://schemas.microsoft.com/office/drawing/2014/main" id="{4CE70991-0119-C532-C764-B7C7848B4F9B}"/>
              </a:ext>
            </a:extLst>
          </p:cNvPr>
          <p:cNvSpPr txBox="1"/>
          <p:nvPr/>
        </p:nvSpPr>
        <p:spPr>
          <a:xfrm>
            <a:off x="1028157" y="2060298"/>
            <a:ext cx="2974833"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3.3.1 Biến dạng</a:t>
            </a:r>
          </a:p>
        </p:txBody>
      </p:sp>
      <p:graphicFrame>
        <p:nvGraphicFramePr>
          <p:cNvPr id="11" name="Object 10">
            <a:extLst>
              <a:ext uri="{FF2B5EF4-FFF2-40B4-BE49-F238E27FC236}">
                <a16:creationId xmlns:a16="http://schemas.microsoft.com/office/drawing/2014/main" id="{48A0E39E-544D-AE1D-5220-A48CD8651FBB}"/>
              </a:ext>
            </a:extLst>
          </p:cNvPr>
          <p:cNvGraphicFramePr>
            <a:graphicFrameLocks noChangeAspect="1"/>
          </p:cNvGraphicFramePr>
          <p:nvPr>
            <p:extLst>
              <p:ext uri="{D42A27DB-BD31-4B8C-83A1-F6EECF244321}">
                <p14:modId xmlns:p14="http://schemas.microsoft.com/office/powerpoint/2010/main" val="1877278250"/>
              </p:ext>
            </p:extLst>
          </p:nvPr>
        </p:nvGraphicFramePr>
        <p:xfrm>
          <a:off x="1141413" y="2625725"/>
          <a:ext cx="515937" cy="427038"/>
        </p:xfrm>
        <a:graphic>
          <a:graphicData uri="http://schemas.openxmlformats.org/presentationml/2006/ole">
            <mc:AlternateContent xmlns:mc="http://schemas.openxmlformats.org/markup-compatibility/2006">
              <mc:Choice xmlns:v="urn:schemas-microsoft-com:vml" Requires="v">
                <p:oleObj name="Equation" r:id="rId3" imgW="291960" imgH="241200" progId="Equation.DSMT4">
                  <p:embed/>
                </p:oleObj>
              </mc:Choice>
              <mc:Fallback>
                <p:oleObj name="Equation" r:id="rId3" imgW="291960" imgH="241200" progId="Equation.DSMT4">
                  <p:embed/>
                  <p:pic>
                    <p:nvPicPr>
                      <p:cNvPr id="11" name="Object 10">
                        <a:extLst>
                          <a:ext uri="{FF2B5EF4-FFF2-40B4-BE49-F238E27FC236}">
                            <a16:creationId xmlns:a16="http://schemas.microsoft.com/office/drawing/2014/main" id="{48A0E39E-544D-AE1D-5220-A48CD8651FBB}"/>
                          </a:ext>
                        </a:extLst>
                      </p:cNvPr>
                      <p:cNvPicPr/>
                      <p:nvPr/>
                    </p:nvPicPr>
                    <p:blipFill>
                      <a:blip r:embed="rId4"/>
                      <a:stretch>
                        <a:fillRect/>
                      </a:stretch>
                    </p:blipFill>
                    <p:spPr>
                      <a:xfrm>
                        <a:off x="1141413" y="2625725"/>
                        <a:ext cx="515937" cy="427038"/>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C465712D-B15C-D3AE-3C88-5F9C1FE04011}"/>
              </a:ext>
            </a:extLst>
          </p:cNvPr>
          <p:cNvSpPr txBox="1"/>
          <p:nvPr/>
        </p:nvSpPr>
        <p:spPr>
          <a:xfrm>
            <a:off x="1570227" y="2491361"/>
            <a:ext cx="7510576" cy="523220"/>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được gọi là độ cứng chống xoắn của tiết diện</a:t>
            </a:r>
          </a:p>
        </p:txBody>
      </p:sp>
      <p:graphicFrame>
        <p:nvGraphicFramePr>
          <p:cNvPr id="8" name="Object 7">
            <a:extLst>
              <a:ext uri="{FF2B5EF4-FFF2-40B4-BE49-F238E27FC236}">
                <a16:creationId xmlns:a16="http://schemas.microsoft.com/office/drawing/2014/main" id="{41219470-5898-4F89-C7A8-EC7FE20E8154}"/>
              </a:ext>
            </a:extLst>
          </p:cNvPr>
          <p:cNvGraphicFramePr>
            <a:graphicFrameLocks noChangeAspect="1"/>
          </p:cNvGraphicFramePr>
          <p:nvPr>
            <p:extLst>
              <p:ext uri="{D42A27DB-BD31-4B8C-83A1-F6EECF244321}">
                <p14:modId xmlns:p14="http://schemas.microsoft.com/office/powerpoint/2010/main" val="1055056985"/>
              </p:ext>
            </p:extLst>
          </p:nvPr>
        </p:nvGraphicFramePr>
        <p:xfrm>
          <a:off x="1050925" y="3070225"/>
          <a:ext cx="582613" cy="788988"/>
        </p:xfrm>
        <a:graphic>
          <a:graphicData uri="http://schemas.openxmlformats.org/presentationml/2006/ole">
            <mc:AlternateContent xmlns:mc="http://schemas.openxmlformats.org/markup-compatibility/2006">
              <mc:Choice xmlns:v="urn:schemas-microsoft-com:vml" Requires="v">
                <p:oleObj name="Equation" r:id="rId5" imgW="330120" imgH="444240" progId="Equation.DSMT4">
                  <p:embed/>
                </p:oleObj>
              </mc:Choice>
              <mc:Fallback>
                <p:oleObj name="Equation" r:id="rId5" imgW="330120" imgH="444240" progId="Equation.DSMT4">
                  <p:embed/>
                  <p:pic>
                    <p:nvPicPr>
                      <p:cNvPr id="11" name="Object 10">
                        <a:extLst>
                          <a:ext uri="{FF2B5EF4-FFF2-40B4-BE49-F238E27FC236}">
                            <a16:creationId xmlns:a16="http://schemas.microsoft.com/office/drawing/2014/main" id="{48A0E39E-544D-AE1D-5220-A48CD8651FBB}"/>
                          </a:ext>
                        </a:extLst>
                      </p:cNvPr>
                      <p:cNvPicPr/>
                      <p:nvPr/>
                    </p:nvPicPr>
                    <p:blipFill>
                      <a:blip r:embed="rId6"/>
                      <a:stretch>
                        <a:fillRect/>
                      </a:stretch>
                    </p:blipFill>
                    <p:spPr>
                      <a:xfrm>
                        <a:off x="1050925" y="3070225"/>
                        <a:ext cx="582613" cy="788988"/>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5CC5612C-0A4E-09E0-BC91-B77C466E7CBA}"/>
              </a:ext>
            </a:extLst>
          </p:cNvPr>
          <p:cNvSpPr txBox="1"/>
          <p:nvPr/>
        </p:nvSpPr>
        <p:spPr>
          <a:xfrm>
            <a:off x="1693012" y="3116937"/>
            <a:ext cx="7510576" cy="954107"/>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được gọi là độ cứng chống xoắn của trục thanh</a:t>
            </a:r>
          </a:p>
        </p:txBody>
      </p:sp>
      <p:sp>
        <p:nvSpPr>
          <p:cNvPr id="4" name="TextBox 3">
            <a:extLst>
              <a:ext uri="{FF2B5EF4-FFF2-40B4-BE49-F238E27FC236}">
                <a16:creationId xmlns:a16="http://schemas.microsoft.com/office/drawing/2014/main" id="{42841D8F-8892-2F11-C7A1-5FBA80996695}"/>
              </a:ext>
            </a:extLst>
          </p:cNvPr>
          <p:cNvSpPr txBox="1"/>
          <p:nvPr/>
        </p:nvSpPr>
        <p:spPr>
          <a:xfrm>
            <a:off x="1028157" y="3947749"/>
            <a:ext cx="5391305"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3.3.2 Chuyển vị của các tiết diện</a:t>
            </a:r>
          </a:p>
        </p:txBody>
      </p:sp>
      <p:sp>
        <p:nvSpPr>
          <p:cNvPr id="5" name="TextBox 4">
            <a:extLst>
              <a:ext uri="{FF2B5EF4-FFF2-40B4-BE49-F238E27FC236}">
                <a16:creationId xmlns:a16="http://schemas.microsoft.com/office/drawing/2014/main" id="{0BE61A67-7896-E3C8-49F0-49E4089974C6}"/>
              </a:ext>
            </a:extLst>
          </p:cNvPr>
          <p:cNvSpPr txBox="1"/>
          <p:nvPr/>
        </p:nvSpPr>
        <p:spPr>
          <a:xfrm>
            <a:off x="1028157" y="4330605"/>
            <a:ext cx="7510576" cy="523220"/>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Góc xoay của tiết diện được xác định từ:</a:t>
            </a:r>
          </a:p>
        </p:txBody>
      </p:sp>
      <p:graphicFrame>
        <p:nvGraphicFramePr>
          <p:cNvPr id="6" name="Object 5">
            <a:extLst>
              <a:ext uri="{FF2B5EF4-FFF2-40B4-BE49-F238E27FC236}">
                <a16:creationId xmlns:a16="http://schemas.microsoft.com/office/drawing/2014/main" id="{C24CDB66-EE5E-5B39-B75A-63F64D2BF0BC}"/>
              </a:ext>
            </a:extLst>
          </p:cNvPr>
          <p:cNvGraphicFramePr>
            <a:graphicFrameLocks noChangeAspect="1"/>
          </p:cNvGraphicFramePr>
          <p:nvPr>
            <p:extLst>
              <p:ext uri="{D42A27DB-BD31-4B8C-83A1-F6EECF244321}">
                <p14:modId xmlns:p14="http://schemas.microsoft.com/office/powerpoint/2010/main" val="3874126026"/>
              </p:ext>
            </p:extLst>
          </p:nvPr>
        </p:nvGraphicFramePr>
        <p:xfrm>
          <a:off x="1138238" y="4854575"/>
          <a:ext cx="2043112" cy="768350"/>
        </p:xfrm>
        <a:graphic>
          <a:graphicData uri="http://schemas.openxmlformats.org/presentationml/2006/ole">
            <mc:AlternateContent xmlns:mc="http://schemas.openxmlformats.org/markup-compatibility/2006">
              <mc:Choice xmlns:v="urn:schemas-microsoft-com:vml" Requires="v">
                <p:oleObj name="Equation" r:id="rId7" imgW="1282680" imgH="482400" progId="Equation.DSMT4">
                  <p:embed/>
                </p:oleObj>
              </mc:Choice>
              <mc:Fallback>
                <p:oleObj name="Equation" r:id="rId7" imgW="1282680" imgH="482400" progId="Equation.DSMT4">
                  <p:embed/>
                  <p:pic>
                    <p:nvPicPr>
                      <p:cNvPr id="0" name=""/>
                      <p:cNvPicPr/>
                      <p:nvPr/>
                    </p:nvPicPr>
                    <p:blipFill>
                      <a:blip r:embed="rId8"/>
                      <a:stretch>
                        <a:fillRect/>
                      </a:stretch>
                    </p:blipFill>
                    <p:spPr>
                      <a:xfrm>
                        <a:off x="1138238" y="4854575"/>
                        <a:ext cx="2043112" cy="768350"/>
                      </a:xfrm>
                      <a:prstGeom prst="rect">
                        <a:avLst/>
                      </a:prstGeom>
                    </p:spPr>
                  </p:pic>
                </p:oleObj>
              </mc:Fallback>
            </mc:AlternateContent>
          </a:graphicData>
        </a:graphic>
      </p:graphicFrame>
      <p:sp>
        <p:nvSpPr>
          <p:cNvPr id="12" name="TextBox 11">
            <a:extLst>
              <a:ext uri="{FF2B5EF4-FFF2-40B4-BE49-F238E27FC236}">
                <a16:creationId xmlns:a16="http://schemas.microsoft.com/office/drawing/2014/main" id="{B861C15F-93A3-FE10-DECB-0F4F8A2F4C5E}"/>
              </a:ext>
            </a:extLst>
          </p:cNvPr>
          <p:cNvSpPr txBox="1"/>
          <p:nvPr/>
        </p:nvSpPr>
        <p:spPr>
          <a:xfrm>
            <a:off x="3202499" y="4835334"/>
            <a:ext cx="5021092" cy="523220"/>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tích phân hai vế ta nhận được</a:t>
            </a:r>
          </a:p>
        </p:txBody>
      </p:sp>
      <p:graphicFrame>
        <p:nvGraphicFramePr>
          <p:cNvPr id="16" name="Object 15">
            <a:extLst>
              <a:ext uri="{FF2B5EF4-FFF2-40B4-BE49-F238E27FC236}">
                <a16:creationId xmlns:a16="http://schemas.microsoft.com/office/drawing/2014/main" id="{26B84398-B5F5-1994-8A58-3AF5C0332E29}"/>
              </a:ext>
            </a:extLst>
          </p:cNvPr>
          <p:cNvGraphicFramePr>
            <a:graphicFrameLocks noChangeAspect="1"/>
          </p:cNvGraphicFramePr>
          <p:nvPr>
            <p:extLst>
              <p:ext uri="{D42A27DB-BD31-4B8C-83A1-F6EECF244321}">
                <p14:modId xmlns:p14="http://schemas.microsoft.com/office/powerpoint/2010/main" val="1890434866"/>
              </p:ext>
            </p:extLst>
          </p:nvPr>
        </p:nvGraphicFramePr>
        <p:xfrm>
          <a:off x="3733800" y="5249863"/>
          <a:ext cx="3957638" cy="1016000"/>
        </p:xfrm>
        <a:graphic>
          <a:graphicData uri="http://schemas.openxmlformats.org/presentationml/2006/ole">
            <mc:AlternateContent xmlns:mc="http://schemas.openxmlformats.org/markup-compatibility/2006">
              <mc:Choice xmlns:v="urn:schemas-microsoft-com:vml" Requires="v">
                <p:oleObj name="Equation" r:id="rId9" imgW="1879560" imgH="482400" progId="Equation.DSMT4">
                  <p:embed/>
                </p:oleObj>
              </mc:Choice>
              <mc:Fallback>
                <p:oleObj name="Equation" r:id="rId9" imgW="1879560" imgH="482400" progId="Equation.DSMT4">
                  <p:embed/>
                  <p:pic>
                    <p:nvPicPr>
                      <p:cNvPr id="0" name=""/>
                      <p:cNvPicPr/>
                      <p:nvPr/>
                    </p:nvPicPr>
                    <p:blipFill>
                      <a:blip r:embed="rId10"/>
                      <a:stretch>
                        <a:fillRect/>
                      </a:stretch>
                    </p:blipFill>
                    <p:spPr>
                      <a:xfrm>
                        <a:off x="3733800" y="5249863"/>
                        <a:ext cx="3957638" cy="1016000"/>
                      </a:xfrm>
                      <a:prstGeom prst="rect">
                        <a:avLst/>
                      </a:prstGeom>
                    </p:spPr>
                  </p:pic>
                </p:oleObj>
              </mc:Fallback>
            </mc:AlternateContent>
          </a:graphicData>
        </a:graphic>
      </p:graphicFrame>
    </p:spTree>
    <p:extLst>
      <p:ext uri="{BB962C8B-B14F-4D97-AF65-F5344CB8AC3E}">
        <p14:creationId xmlns:p14="http://schemas.microsoft.com/office/powerpoint/2010/main" val="5031679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Alternate Process 1">
            <a:extLst>
              <a:ext uri="{FF2B5EF4-FFF2-40B4-BE49-F238E27FC236}">
                <a16:creationId xmlns:a16="http://schemas.microsoft.com/office/drawing/2014/main" id="{C136EF0A-F0A5-97A3-DDA5-84384996D4B3}"/>
              </a:ext>
            </a:extLst>
          </p:cNvPr>
          <p:cNvSpPr/>
          <p:nvPr/>
        </p:nvSpPr>
        <p:spPr bwMode="auto">
          <a:xfrm>
            <a:off x="1416469" y="986700"/>
            <a:ext cx="7664334" cy="510778"/>
          </a:xfrm>
          <a:prstGeom prst="flowChartAlternateProcess">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R="0" algn="l" defTabSz="914400" rtl="0" eaLnBrk="1" fontAlgn="base" latinLnBrk="0" hangingPunct="1">
              <a:lnSpc>
                <a:spcPct val="100000"/>
              </a:lnSpc>
              <a:spcBef>
                <a:spcPct val="50000"/>
              </a:spcBef>
              <a:spcAft>
                <a:spcPct val="0"/>
              </a:spcAft>
              <a:buClrTx/>
              <a:buSzTx/>
              <a:tabLst/>
            </a:pPr>
            <a:r>
              <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rPr>
              <a:t>Ứng suất tr</a:t>
            </a:r>
            <a:r>
              <a:rPr lang="en-US" sz="2400">
                <a:latin typeface="Arial" panose="020B0604020202020204" pitchFamily="34" charset="0"/>
                <a:cs typeface="Arial" panose="020B0604020202020204" pitchFamily="34" charset="0"/>
              </a:rPr>
              <a:t>ên mặt cắt ngang của thanh tròn chịu xoắn</a:t>
            </a: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 March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grpSp>
        <p:nvGrpSpPr>
          <p:cNvPr id="15" name="Group 14">
            <a:extLst>
              <a:ext uri="{FF2B5EF4-FFF2-40B4-BE49-F238E27FC236}">
                <a16:creationId xmlns:a16="http://schemas.microsoft.com/office/drawing/2014/main" id="{16794B48-8AE6-BA81-907E-5BEE39169A0B}"/>
              </a:ext>
            </a:extLst>
          </p:cNvPr>
          <p:cNvGrpSpPr/>
          <p:nvPr/>
        </p:nvGrpSpPr>
        <p:grpSpPr>
          <a:xfrm>
            <a:off x="981347" y="964984"/>
            <a:ext cx="496077" cy="509190"/>
            <a:chOff x="1744824" y="1853297"/>
            <a:chExt cx="485192" cy="498017"/>
          </a:xfrm>
        </p:grpSpPr>
        <p:sp>
          <p:nvSpPr>
            <p:cNvPr id="13" name="Oval 12">
              <a:extLst>
                <a:ext uri="{FF2B5EF4-FFF2-40B4-BE49-F238E27FC236}">
                  <a16:creationId xmlns:a16="http://schemas.microsoft.com/office/drawing/2014/main" id="{F6294C3F-4A75-4723-AAF5-7B4BD6C0489A}"/>
                </a:ext>
              </a:extLst>
            </p:cNvPr>
            <p:cNvSpPr/>
            <p:nvPr/>
          </p:nvSpPr>
          <p:spPr bwMode="auto">
            <a:xfrm>
              <a:off x="1744824" y="1866122"/>
              <a:ext cx="485192" cy="485192"/>
            </a:xfrm>
            <a:prstGeom prst="ellipse">
              <a:avLst/>
            </a:prstGeom>
            <a:noFill/>
            <a:ln w="571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14" name="TextBox 13">
              <a:extLst>
                <a:ext uri="{FF2B5EF4-FFF2-40B4-BE49-F238E27FC236}">
                  <a16:creationId xmlns:a16="http://schemas.microsoft.com/office/drawing/2014/main" id="{33E1AFA4-61B5-149A-941F-BB3C1F2A38C8}"/>
                </a:ext>
              </a:extLst>
            </p:cNvPr>
            <p:cNvSpPr txBox="1"/>
            <p:nvPr/>
          </p:nvSpPr>
          <p:spPr>
            <a:xfrm>
              <a:off x="1790607" y="1853297"/>
              <a:ext cx="382554" cy="474371"/>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3</a:t>
              </a:r>
            </a:p>
          </p:txBody>
        </p:sp>
      </p:grpSp>
      <p:sp>
        <p:nvSpPr>
          <p:cNvPr id="4" name="TextBox 3">
            <a:extLst>
              <a:ext uri="{FF2B5EF4-FFF2-40B4-BE49-F238E27FC236}">
                <a16:creationId xmlns:a16="http://schemas.microsoft.com/office/drawing/2014/main" id="{42841D8F-8892-2F11-C7A1-5FBA80996695}"/>
              </a:ext>
            </a:extLst>
          </p:cNvPr>
          <p:cNvSpPr txBox="1"/>
          <p:nvPr/>
        </p:nvSpPr>
        <p:spPr>
          <a:xfrm>
            <a:off x="981347" y="1562744"/>
            <a:ext cx="5391305"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3.3.2 Chuyển vị của các tiết diện</a:t>
            </a:r>
          </a:p>
        </p:txBody>
      </p:sp>
      <p:graphicFrame>
        <p:nvGraphicFramePr>
          <p:cNvPr id="17" name="Object 16">
            <a:extLst>
              <a:ext uri="{FF2B5EF4-FFF2-40B4-BE49-F238E27FC236}">
                <a16:creationId xmlns:a16="http://schemas.microsoft.com/office/drawing/2014/main" id="{4016C3D6-6277-60E3-C344-2575B4A97F15}"/>
              </a:ext>
            </a:extLst>
          </p:cNvPr>
          <p:cNvGraphicFramePr>
            <a:graphicFrameLocks noChangeAspect="1"/>
          </p:cNvGraphicFramePr>
          <p:nvPr>
            <p:extLst>
              <p:ext uri="{D42A27DB-BD31-4B8C-83A1-F6EECF244321}">
                <p14:modId xmlns:p14="http://schemas.microsoft.com/office/powerpoint/2010/main" val="708619097"/>
              </p:ext>
            </p:extLst>
          </p:nvPr>
        </p:nvGraphicFramePr>
        <p:xfrm>
          <a:off x="1250950" y="2085975"/>
          <a:ext cx="3957638" cy="1016000"/>
        </p:xfrm>
        <a:graphic>
          <a:graphicData uri="http://schemas.openxmlformats.org/presentationml/2006/ole">
            <mc:AlternateContent xmlns:mc="http://schemas.openxmlformats.org/markup-compatibility/2006">
              <mc:Choice xmlns:v="urn:schemas-microsoft-com:vml" Requires="v">
                <p:oleObj name="Equation" r:id="rId3" imgW="1879560" imgH="482400" progId="Equation.DSMT4">
                  <p:embed/>
                </p:oleObj>
              </mc:Choice>
              <mc:Fallback>
                <p:oleObj name="Equation" r:id="rId3" imgW="1879560" imgH="482400" progId="Equation.DSMT4">
                  <p:embed/>
                  <p:pic>
                    <p:nvPicPr>
                      <p:cNvPr id="16" name="Object 15">
                        <a:extLst>
                          <a:ext uri="{FF2B5EF4-FFF2-40B4-BE49-F238E27FC236}">
                            <a16:creationId xmlns:a16="http://schemas.microsoft.com/office/drawing/2014/main" id="{26B84398-B5F5-1994-8A58-3AF5C0332E29}"/>
                          </a:ext>
                        </a:extLst>
                      </p:cNvPr>
                      <p:cNvPicPr/>
                      <p:nvPr/>
                    </p:nvPicPr>
                    <p:blipFill>
                      <a:blip r:embed="rId4"/>
                      <a:stretch>
                        <a:fillRect/>
                      </a:stretch>
                    </p:blipFill>
                    <p:spPr>
                      <a:xfrm>
                        <a:off x="1250950" y="2085975"/>
                        <a:ext cx="3957638" cy="1016000"/>
                      </a:xfrm>
                      <a:prstGeom prst="rect">
                        <a:avLst/>
                      </a:prstGeom>
                    </p:spPr>
                  </p:pic>
                </p:oleObj>
              </mc:Fallback>
            </mc:AlternateContent>
          </a:graphicData>
        </a:graphic>
      </p:graphicFrame>
      <p:sp>
        <p:nvSpPr>
          <p:cNvPr id="18" name="TextBox 17">
            <a:extLst>
              <a:ext uri="{FF2B5EF4-FFF2-40B4-BE49-F238E27FC236}">
                <a16:creationId xmlns:a16="http://schemas.microsoft.com/office/drawing/2014/main" id="{11C36F37-A96E-E416-D300-4CBDCC2F482C}"/>
              </a:ext>
            </a:extLst>
          </p:cNvPr>
          <p:cNvSpPr txBox="1"/>
          <p:nvPr/>
        </p:nvSpPr>
        <p:spPr>
          <a:xfrm>
            <a:off x="990600" y="2918831"/>
            <a:ext cx="7664334" cy="954107"/>
          </a:xfrm>
          <a:prstGeom prst="rect">
            <a:avLst/>
          </a:prstGeom>
          <a:noFill/>
        </p:spPr>
        <p:txBody>
          <a:bodyPr wrap="square" rtlCol="0">
            <a:spAutoFit/>
          </a:bodyPr>
          <a:lstStyle/>
          <a:p>
            <a:pPr algn="just"/>
            <a:r>
              <a:rPr lang="en-US" sz="2800">
                <a:latin typeface="Arial" panose="020B0604020202020204" pitchFamily="34" charset="0"/>
                <a:cs typeface="Arial" panose="020B0604020202020204" pitchFamily="34" charset="0"/>
              </a:rPr>
              <a:t>Các hằng số tích phân tìm được nhờ vào điều kiện liên kết ở hai đầu đoạn (điều kiện biên)</a:t>
            </a:r>
          </a:p>
        </p:txBody>
      </p:sp>
      <p:sp>
        <p:nvSpPr>
          <p:cNvPr id="19" name="TextBox 18">
            <a:extLst>
              <a:ext uri="{FF2B5EF4-FFF2-40B4-BE49-F238E27FC236}">
                <a16:creationId xmlns:a16="http://schemas.microsoft.com/office/drawing/2014/main" id="{A2BF8AF1-743B-E3A6-CC0C-25AF1B4FFF16}"/>
              </a:ext>
            </a:extLst>
          </p:cNvPr>
          <p:cNvSpPr txBox="1"/>
          <p:nvPr/>
        </p:nvSpPr>
        <p:spPr>
          <a:xfrm>
            <a:off x="1093237" y="3825460"/>
            <a:ext cx="3478763"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4. Điều kiện cứng</a:t>
            </a:r>
          </a:p>
        </p:txBody>
      </p:sp>
      <p:sp>
        <p:nvSpPr>
          <p:cNvPr id="20" name="TextBox 19">
            <a:extLst>
              <a:ext uri="{FF2B5EF4-FFF2-40B4-BE49-F238E27FC236}">
                <a16:creationId xmlns:a16="http://schemas.microsoft.com/office/drawing/2014/main" id="{EEF40A0D-B6D7-BED0-5DCD-4749396A010C}"/>
              </a:ext>
            </a:extLst>
          </p:cNvPr>
          <p:cNvSpPr txBox="1"/>
          <p:nvPr/>
        </p:nvSpPr>
        <p:spPr>
          <a:xfrm>
            <a:off x="1093237" y="4302513"/>
            <a:ext cx="7866192" cy="954107"/>
          </a:xfrm>
          <a:prstGeom prst="rect">
            <a:avLst/>
          </a:prstGeom>
          <a:noFill/>
        </p:spPr>
        <p:txBody>
          <a:bodyPr wrap="square" rtlCol="0">
            <a:spAutoFit/>
          </a:bodyPr>
          <a:lstStyle/>
          <a:p>
            <a:pPr algn="l"/>
            <a:r>
              <a:rPr lang="en-US" sz="2800" i="1">
                <a:latin typeface="Arial" panose="020B0604020202020204" pitchFamily="34" charset="0"/>
                <a:cs typeface="Arial" panose="020B0604020202020204" pitchFamily="34" charset="0"/>
              </a:rPr>
              <a:t>Biến dạng, chuyển vị phát sinh </a:t>
            </a:r>
            <a:r>
              <a:rPr lang="en-US" sz="2800">
                <a:latin typeface="Arial" panose="020B0604020202020204" pitchFamily="34" charset="0"/>
                <a:cs typeface="Arial" panose="020B0604020202020204" pitchFamily="34" charset="0"/>
                <a:sym typeface="Symbol" panose="05050102010706020507" pitchFamily="18" charset="2"/>
              </a:rPr>
              <a:t> </a:t>
            </a:r>
            <a:r>
              <a:rPr lang="en-US" sz="2800" i="1">
                <a:latin typeface="Arial" panose="020B0604020202020204" pitchFamily="34" charset="0"/>
                <a:cs typeface="Arial" panose="020B0604020202020204" pitchFamily="34" charset="0"/>
                <a:sym typeface="Symbol" panose="05050102010706020507" pitchFamily="18" charset="2"/>
              </a:rPr>
              <a:t>biến dạng, chuyển vị cho phép</a:t>
            </a:r>
            <a:endParaRPr lang="en-US" sz="2800" i="1">
              <a:latin typeface="Arial" panose="020B0604020202020204" pitchFamily="34" charset="0"/>
              <a:cs typeface="Arial" panose="020B0604020202020204" pitchFamily="34" charset="0"/>
            </a:endParaRPr>
          </a:p>
        </p:txBody>
      </p:sp>
      <p:graphicFrame>
        <p:nvGraphicFramePr>
          <p:cNvPr id="21" name="Object 20">
            <a:extLst>
              <a:ext uri="{FF2B5EF4-FFF2-40B4-BE49-F238E27FC236}">
                <a16:creationId xmlns:a16="http://schemas.microsoft.com/office/drawing/2014/main" id="{5243D7E8-6939-6D67-21A5-D3D5F12E1403}"/>
              </a:ext>
            </a:extLst>
          </p:cNvPr>
          <p:cNvGraphicFramePr>
            <a:graphicFrameLocks noChangeAspect="1"/>
          </p:cNvGraphicFramePr>
          <p:nvPr>
            <p:extLst>
              <p:ext uri="{D42A27DB-BD31-4B8C-83A1-F6EECF244321}">
                <p14:modId xmlns:p14="http://schemas.microsoft.com/office/powerpoint/2010/main" val="2821278593"/>
              </p:ext>
            </p:extLst>
          </p:nvPr>
        </p:nvGraphicFramePr>
        <p:xfrm>
          <a:off x="4724400" y="5002213"/>
          <a:ext cx="1884363" cy="954087"/>
        </p:xfrm>
        <a:graphic>
          <a:graphicData uri="http://schemas.openxmlformats.org/presentationml/2006/ole">
            <mc:AlternateContent xmlns:mc="http://schemas.openxmlformats.org/markup-compatibility/2006">
              <mc:Choice xmlns:v="urn:schemas-microsoft-com:vml" Requires="v">
                <p:oleObj name="Equation" r:id="rId5" imgW="952200" imgH="482400" progId="Equation.DSMT4">
                  <p:embed/>
                </p:oleObj>
              </mc:Choice>
              <mc:Fallback>
                <p:oleObj name="Equation" r:id="rId5" imgW="952200" imgH="482400" progId="Equation.DSMT4">
                  <p:embed/>
                  <p:pic>
                    <p:nvPicPr>
                      <p:cNvPr id="0" name=""/>
                      <p:cNvPicPr/>
                      <p:nvPr/>
                    </p:nvPicPr>
                    <p:blipFill>
                      <a:blip r:embed="rId6"/>
                      <a:stretch>
                        <a:fillRect/>
                      </a:stretch>
                    </p:blipFill>
                    <p:spPr>
                      <a:xfrm>
                        <a:off x="4724400" y="5002213"/>
                        <a:ext cx="1884363" cy="954087"/>
                      </a:xfrm>
                      <a:prstGeom prst="rect">
                        <a:avLst/>
                      </a:prstGeom>
                    </p:spPr>
                  </p:pic>
                </p:oleObj>
              </mc:Fallback>
            </mc:AlternateContent>
          </a:graphicData>
        </a:graphic>
      </p:graphicFrame>
    </p:spTree>
    <p:extLst>
      <p:ext uri="{BB962C8B-B14F-4D97-AF65-F5344CB8AC3E}">
        <p14:creationId xmlns:p14="http://schemas.microsoft.com/office/powerpoint/2010/main" val="28322412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Alternate Process 1">
            <a:extLst>
              <a:ext uri="{FF2B5EF4-FFF2-40B4-BE49-F238E27FC236}">
                <a16:creationId xmlns:a16="http://schemas.microsoft.com/office/drawing/2014/main" id="{C136EF0A-F0A5-97A3-DDA5-84384996D4B3}"/>
              </a:ext>
            </a:extLst>
          </p:cNvPr>
          <p:cNvSpPr/>
          <p:nvPr/>
        </p:nvSpPr>
        <p:spPr bwMode="auto">
          <a:xfrm>
            <a:off x="1416469" y="986700"/>
            <a:ext cx="7664334" cy="510778"/>
          </a:xfrm>
          <a:prstGeom prst="flowChartAlternateProcess">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R="0" algn="l" defTabSz="914400" rtl="0" eaLnBrk="1" fontAlgn="base" latinLnBrk="0" hangingPunct="1">
              <a:lnSpc>
                <a:spcPct val="100000"/>
              </a:lnSpc>
              <a:spcBef>
                <a:spcPct val="50000"/>
              </a:spcBef>
              <a:spcAft>
                <a:spcPct val="0"/>
              </a:spcAft>
              <a:buClrTx/>
              <a:buSzTx/>
              <a:tabLst/>
            </a:pPr>
            <a:r>
              <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rPr>
              <a:t>Ứng suất tr</a:t>
            </a:r>
            <a:r>
              <a:rPr lang="en-US" sz="2400">
                <a:latin typeface="Arial" panose="020B0604020202020204" pitchFamily="34" charset="0"/>
                <a:cs typeface="Arial" panose="020B0604020202020204" pitchFamily="34" charset="0"/>
              </a:rPr>
              <a:t>ên mặt cắt ngang của thanh tròn chịu xoắn</a:t>
            </a: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 March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grpSp>
        <p:nvGrpSpPr>
          <p:cNvPr id="15" name="Group 14">
            <a:extLst>
              <a:ext uri="{FF2B5EF4-FFF2-40B4-BE49-F238E27FC236}">
                <a16:creationId xmlns:a16="http://schemas.microsoft.com/office/drawing/2014/main" id="{16794B48-8AE6-BA81-907E-5BEE39169A0B}"/>
              </a:ext>
            </a:extLst>
          </p:cNvPr>
          <p:cNvGrpSpPr/>
          <p:nvPr/>
        </p:nvGrpSpPr>
        <p:grpSpPr>
          <a:xfrm>
            <a:off x="981347" y="964984"/>
            <a:ext cx="496077" cy="509190"/>
            <a:chOff x="1744824" y="1853297"/>
            <a:chExt cx="485192" cy="498017"/>
          </a:xfrm>
        </p:grpSpPr>
        <p:sp>
          <p:nvSpPr>
            <p:cNvPr id="13" name="Oval 12">
              <a:extLst>
                <a:ext uri="{FF2B5EF4-FFF2-40B4-BE49-F238E27FC236}">
                  <a16:creationId xmlns:a16="http://schemas.microsoft.com/office/drawing/2014/main" id="{F6294C3F-4A75-4723-AAF5-7B4BD6C0489A}"/>
                </a:ext>
              </a:extLst>
            </p:cNvPr>
            <p:cNvSpPr/>
            <p:nvPr/>
          </p:nvSpPr>
          <p:spPr bwMode="auto">
            <a:xfrm>
              <a:off x="1744824" y="1866122"/>
              <a:ext cx="485192" cy="485192"/>
            </a:xfrm>
            <a:prstGeom prst="ellipse">
              <a:avLst/>
            </a:prstGeom>
            <a:noFill/>
            <a:ln w="571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14" name="TextBox 13">
              <a:extLst>
                <a:ext uri="{FF2B5EF4-FFF2-40B4-BE49-F238E27FC236}">
                  <a16:creationId xmlns:a16="http://schemas.microsoft.com/office/drawing/2014/main" id="{33E1AFA4-61B5-149A-941F-BB3C1F2A38C8}"/>
                </a:ext>
              </a:extLst>
            </p:cNvPr>
            <p:cNvSpPr txBox="1"/>
            <p:nvPr/>
          </p:nvSpPr>
          <p:spPr>
            <a:xfrm>
              <a:off x="1790607" y="1853297"/>
              <a:ext cx="382554" cy="474371"/>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3</a:t>
              </a:r>
            </a:p>
          </p:txBody>
        </p:sp>
      </p:grpSp>
      <p:sp>
        <p:nvSpPr>
          <p:cNvPr id="19" name="TextBox 18">
            <a:extLst>
              <a:ext uri="{FF2B5EF4-FFF2-40B4-BE49-F238E27FC236}">
                <a16:creationId xmlns:a16="http://schemas.microsoft.com/office/drawing/2014/main" id="{A2BF8AF1-743B-E3A6-CC0C-25AF1B4FFF16}"/>
              </a:ext>
            </a:extLst>
          </p:cNvPr>
          <p:cNvSpPr txBox="1"/>
          <p:nvPr/>
        </p:nvSpPr>
        <p:spPr>
          <a:xfrm>
            <a:off x="1130560" y="1565740"/>
            <a:ext cx="3478763"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4. Điều kiện cứng</a:t>
            </a:r>
          </a:p>
        </p:txBody>
      </p:sp>
      <p:sp>
        <p:nvSpPr>
          <p:cNvPr id="20" name="TextBox 19">
            <a:extLst>
              <a:ext uri="{FF2B5EF4-FFF2-40B4-BE49-F238E27FC236}">
                <a16:creationId xmlns:a16="http://schemas.microsoft.com/office/drawing/2014/main" id="{EEF40A0D-B6D7-BED0-5DCD-4749396A010C}"/>
              </a:ext>
            </a:extLst>
          </p:cNvPr>
          <p:cNvSpPr txBox="1"/>
          <p:nvPr/>
        </p:nvSpPr>
        <p:spPr>
          <a:xfrm>
            <a:off x="990600" y="2088960"/>
            <a:ext cx="7866192" cy="954107"/>
          </a:xfrm>
          <a:prstGeom prst="rect">
            <a:avLst/>
          </a:prstGeom>
          <a:noFill/>
        </p:spPr>
        <p:txBody>
          <a:bodyPr wrap="square" rtlCol="0">
            <a:spAutoFit/>
          </a:bodyPr>
          <a:lstStyle/>
          <a:p>
            <a:pPr algn="l"/>
            <a:r>
              <a:rPr lang="en-US" sz="2800" i="1">
                <a:latin typeface="Arial" panose="020B0604020202020204" pitchFamily="34" charset="0"/>
                <a:cs typeface="Arial" panose="020B0604020202020204" pitchFamily="34" charset="0"/>
              </a:rPr>
              <a:t>Biến dạng, chuyển vị phát sinh </a:t>
            </a:r>
            <a:r>
              <a:rPr lang="en-US" sz="2800">
                <a:latin typeface="Arial" panose="020B0604020202020204" pitchFamily="34" charset="0"/>
                <a:cs typeface="Arial" panose="020B0604020202020204" pitchFamily="34" charset="0"/>
                <a:sym typeface="Symbol" panose="05050102010706020507" pitchFamily="18" charset="2"/>
              </a:rPr>
              <a:t> </a:t>
            </a:r>
            <a:r>
              <a:rPr lang="en-US" sz="2800" i="1">
                <a:latin typeface="Arial" panose="020B0604020202020204" pitchFamily="34" charset="0"/>
                <a:cs typeface="Arial" panose="020B0604020202020204" pitchFamily="34" charset="0"/>
                <a:sym typeface="Symbol" panose="05050102010706020507" pitchFamily="18" charset="2"/>
              </a:rPr>
              <a:t>biến dạng, chuyển vị cho phép</a:t>
            </a:r>
            <a:endParaRPr lang="en-US" sz="2800" i="1">
              <a:latin typeface="Arial" panose="020B0604020202020204" pitchFamily="34" charset="0"/>
              <a:cs typeface="Arial" panose="020B0604020202020204" pitchFamily="34" charset="0"/>
            </a:endParaRPr>
          </a:p>
        </p:txBody>
      </p:sp>
      <p:graphicFrame>
        <p:nvGraphicFramePr>
          <p:cNvPr id="21" name="Object 20">
            <a:extLst>
              <a:ext uri="{FF2B5EF4-FFF2-40B4-BE49-F238E27FC236}">
                <a16:creationId xmlns:a16="http://schemas.microsoft.com/office/drawing/2014/main" id="{5243D7E8-6939-6D67-21A5-D3D5F12E1403}"/>
              </a:ext>
            </a:extLst>
          </p:cNvPr>
          <p:cNvGraphicFramePr>
            <a:graphicFrameLocks noChangeAspect="1"/>
          </p:cNvGraphicFramePr>
          <p:nvPr>
            <p:extLst>
              <p:ext uri="{D42A27DB-BD31-4B8C-83A1-F6EECF244321}">
                <p14:modId xmlns:p14="http://schemas.microsoft.com/office/powerpoint/2010/main" val="727700141"/>
              </p:ext>
            </p:extLst>
          </p:nvPr>
        </p:nvGraphicFramePr>
        <p:xfrm>
          <a:off x="1216025" y="3043238"/>
          <a:ext cx="1882775" cy="954087"/>
        </p:xfrm>
        <a:graphic>
          <a:graphicData uri="http://schemas.openxmlformats.org/presentationml/2006/ole">
            <mc:AlternateContent xmlns:mc="http://schemas.openxmlformats.org/markup-compatibility/2006">
              <mc:Choice xmlns:v="urn:schemas-microsoft-com:vml" Requires="v">
                <p:oleObj name="Equation" r:id="rId3" imgW="952200" imgH="482400" progId="Equation.DSMT4">
                  <p:embed/>
                </p:oleObj>
              </mc:Choice>
              <mc:Fallback>
                <p:oleObj name="Equation" r:id="rId3" imgW="952200" imgH="482400" progId="Equation.DSMT4">
                  <p:embed/>
                  <p:pic>
                    <p:nvPicPr>
                      <p:cNvPr id="21" name="Object 20">
                        <a:extLst>
                          <a:ext uri="{FF2B5EF4-FFF2-40B4-BE49-F238E27FC236}">
                            <a16:creationId xmlns:a16="http://schemas.microsoft.com/office/drawing/2014/main" id="{5243D7E8-6939-6D67-21A5-D3D5F12E1403}"/>
                          </a:ext>
                        </a:extLst>
                      </p:cNvPr>
                      <p:cNvPicPr/>
                      <p:nvPr/>
                    </p:nvPicPr>
                    <p:blipFill>
                      <a:blip r:embed="rId4"/>
                      <a:stretch>
                        <a:fillRect/>
                      </a:stretch>
                    </p:blipFill>
                    <p:spPr>
                      <a:xfrm>
                        <a:off x="1216025" y="3043238"/>
                        <a:ext cx="1882775" cy="954087"/>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8FA976ED-5418-BB33-99F4-954E2BE6B325}"/>
              </a:ext>
            </a:extLst>
          </p:cNvPr>
          <p:cNvSpPr txBox="1"/>
          <p:nvPr/>
        </p:nvSpPr>
        <p:spPr>
          <a:xfrm>
            <a:off x="1165841" y="3862656"/>
            <a:ext cx="6905624" cy="954107"/>
          </a:xfrm>
          <a:prstGeom prst="rect">
            <a:avLst/>
          </a:prstGeom>
          <a:noFill/>
        </p:spPr>
        <p:txBody>
          <a:bodyPr wrap="square" rtlCol="0">
            <a:spAutoFit/>
          </a:bodyPr>
          <a:lstStyle/>
          <a:p>
            <a:pPr algn="just"/>
            <a:r>
              <a:rPr lang="en-US" sz="2800">
                <a:latin typeface="Arial" panose="020B0604020202020204" pitchFamily="34" charset="0"/>
                <a:cs typeface="Arial" panose="020B0604020202020204" pitchFamily="34" charset="0"/>
              </a:rPr>
              <a:t>Ba bài toán cơ bản theo điều kiện cứng: tương tự như điều kiện bền</a:t>
            </a:r>
          </a:p>
        </p:txBody>
      </p:sp>
      <p:sp>
        <p:nvSpPr>
          <p:cNvPr id="5" name="TextBox 4">
            <a:extLst>
              <a:ext uri="{FF2B5EF4-FFF2-40B4-BE49-F238E27FC236}">
                <a16:creationId xmlns:a16="http://schemas.microsoft.com/office/drawing/2014/main" id="{9A01DEDE-B713-4E1C-6928-AC67BA856F0B}"/>
              </a:ext>
            </a:extLst>
          </p:cNvPr>
          <p:cNvSpPr txBox="1"/>
          <p:nvPr/>
        </p:nvSpPr>
        <p:spPr>
          <a:xfrm>
            <a:off x="1028157" y="4885025"/>
            <a:ext cx="4178325"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5. Bài toán siêu tĩnh</a:t>
            </a:r>
          </a:p>
        </p:txBody>
      </p:sp>
    </p:spTree>
    <p:extLst>
      <p:ext uri="{BB962C8B-B14F-4D97-AF65-F5344CB8AC3E}">
        <p14:creationId xmlns:p14="http://schemas.microsoft.com/office/powerpoint/2010/main" val="24520570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Alternate Process 1">
            <a:extLst>
              <a:ext uri="{FF2B5EF4-FFF2-40B4-BE49-F238E27FC236}">
                <a16:creationId xmlns:a16="http://schemas.microsoft.com/office/drawing/2014/main" id="{C136EF0A-F0A5-97A3-DDA5-84384996D4B3}"/>
              </a:ext>
            </a:extLst>
          </p:cNvPr>
          <p:cNvSpPr/>
          <p:nvPr/>
        </p:nvSpPr>
        <p:spPr bwMode="auto">
          <a:xfrm>
            <a:off x="1416469" y="986700"/>
            <a:ext cx="7664334" cy="510778"/>
          </a:xfrm>
          <a:prstGeom prst="flowChartAlternateProcess">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R="0" algn="l" defTabSz="914400" rtl="0" eaLnBrk="1" fontAlgn="base" latinLnBrk="0" hangingPunct="1">
              <a:lnSpc>
                <a:spcPct val="100000"/>
              </a:lnSpc>
              <a:spcBef>
                <a:spcPct val="50000"/>
              </a:spcBef>
              <a:spcAft>
                <a:spcPct val="0"/>
              </a:spcAft>
              <a:buClrTx/>
              <a:buSzTx/>
              <a:tabLst/>
            </a:pPr>
            <a:r>
              <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rPr>
              <a:t>Ứng suất tr</a:t>
            </a:r>
            <a:r>
              <a:rPr lang="en-US" sz="2400">
                <a:latin typeface="Arial" panose="020B0604020202020204" pitchFamily="34" charset="0"/>
                <a:cs typeface="Arial" panose="020B0604020202020204" pitchFamily="34" charset="0"/>
              </a:rPr>
              <a:t>ên mặt cắt ngang của thanh tròn chịu xoắn</a:t>
            </a: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 March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grpSp>
        <p:nvGrpSpPr>
          <p:cNvPr id="15" name="Group 14">
            <a:extLst>
              <a:ext uri="{FF2B5EF4-FFF2-40B4-BE49-F238E27FC236}">
                <a16:creationId xmlns:a16="http://schemas.microsoft.com/office/drawing/2014/main" id="{16794B48-8AE6-BA81-907E-5BEE39169A0B}"/>
              </a:ext>
            </a:extLst>
          </p:cNvPr>
          <p:cNvGrpSpPr/>
          <p:nvPr/>
        </p:nvGrpSpPr>
        <p:grpSpPr>
          <a:xfrm>
            <a:off x="981347" y="964984"/>
            <a:ext cx="496077" cy="509190"/>
            <a:chOff x="1744824" y="1853297"/>
            <a:chExt cx="485192" cy="498017"/>
          </a:xfrm>
        </p:grpSpPr>
        <p:sp>
          <p:nvSpPr>
            <p:cNvPr id="13" name="Oval 12">
              <a:extLst>
                <a:ext uri="{FF2B5EF4-FFF2-40B4-BE49-F238E27FC236}">
                  <a16:creationId xmlns:a16="http://schemas.microsoft.com/office/drawing/2014/main" id="{F6294C3F-4A75-4723-AAF5-7B4BD6C0489A}"/>
                </a:ext>
              </a:extLst>
            </p:cNvPr>
            <p:cNvSpPr/>
            <p:nvPr/>
          </p:nvSpPr>
          <p:spPr bwMode="auto">
            <a:xfrm>
              <a:off x="1744824" y="1866122"/>
              <a:ext cx="485192" cy="485192"/>
            </a:xfrm>
            <a:prstGeom prst="ellipse">
              <a:avLst/>
            </a:prstGeom>
            <a:noFill/>
            <a:ln w="571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14" name="TextBox 13">
              <a:extLst>
                <a:ext uri="{FF2B5EF4-FFF2-40B4-BE49-F238E27FC236}">
                  <a16:creationId xmlns:a16="http://schemas.microsoft.com/office/drawing/2014/main" id="{33E1AFA4-61B5-149A-941F-BB3C1F2A38C8}"/>
                </a:ext>
              </a:extLst>
            </p:cNvPr>
            <p:cNvSpPr txBox="1"/>
            <p:nvPr/>
          </p:nvSpPr>
          <p:spPr>
            <a:xfrm>
              <a:off x="1790607" y="1853297"/>
              <a:ext cx="382554" cy="474371"/>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3</a:t>
              </a:r>
            </a:p>
          </p:txBody>
        </p:sp>
      </p:grpSp>
      <p:sp>
        <p:nvSpPr>
          <p:cNvPr id="5" name="TextBox 4">
            <a:extLst>
              <a:ext uri="{FF2B5EF4-FFF2-40B4-BE49-F238E27FC236}">
                <a16:creationId xmlns:a16="http://schemas.microsoft.com/office/drawing/2014/main" id="{9A01DEDE-B713-4E1C-6928-AC67BA856F0B}"/>
              </a:ext>
            </a:extLst>
          </p:cNvPr>
          <p:cNvSpPr txBox="1"/>
          <p:nvPr/>
        </p:nvSpPr>
        <p:spPr>
          <a:xfrm>
            <a:off x="1070311" y="1614229"/>
            <a:ext cx="3501689"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5. Bài toán siêu tĩnh</a:t>
            </a:r>
          </a:p>
        </p:txBody>
      </p:sp>
      <p:sp>
        <p:nvSpPr>
          <p:cNvPr id="4" name="TextBox 3">
            <a:extLst>
              <a:ext uri="{FF2B5EF4-FFF2-40B4-BE49-F238E27FC236}">
                <a16:creationId xmlns:a16="http://schemas.microsoft.com/office/drawing/2014/main" id="{3CE16632-B35C-A17A-2C3C-54648F9258AE}"/>
              </a:ext>
            </a:extLst>
          </p:cNvPr>
          <p:cNvSpPr txBox="1"/>
          <p:nvPr/>
        </p:nvSpPr>
        <p:spPr>
          <a:xfrm>
            <a:off x="1119188" y="2127573"/>
            <a:ext cx="7664334" cy="3970318"/>
          </a:xfrm>
          <a:prstGeom prst="rect">
            <a:avLst/>
          </a:prstGeom>
          <a:noFill/>
        </p:spPr>
        <p:txBody>
          <a:bodyPr wrap="square" rtlCol="0">
            <a:spAutoFit/>
          </a:bodyPr>
          <a:lstStyle/>
          <a:p>
            <a:pPr algn="just"/>
            <a:r>
              <a:rPr lang="en-US" sz="2800">
                <a:latin typeface="Arial" panose="020B0604020202020204" pitchFamily="34" charset="0"/>
                <a:cs typeface="Arial" panose="020B0604020202020204" pitchFamily="34" charset="0"/>
              </a:rPr>
              <a:t>Bài toán siêu tĩnh khi thanh chịu xoắn thuần tuý ta thường gặp là: </a:t>
            </a:r>
            <a:r>
              <a:rPr lang="en-US" sz="2800" i="1">
                <a:solidFill>
                  <a:srgbClr val="0000FF"/>
                </a:solidFill>
                <a:latin typeface="Arial" panose="020B0604020202020204" pitchFamily="34" charset="0"/>
                <a:cs typeface="Arial" panose="020B0604020202020204" pitchFamily="34" charset="0"/>
              </a:rPr>
              <a:t>hai đầu của trục bị ngàm chặt</a:t>
            </a:r>
            <a:r>
              <a:rPr lang="en-US" sz="2800">
                <a:latin typeface="Arial" panose="020B0604020202020204" pitchFamily="34" charset="0"/>
                <a:cs typeface="Arial" panose="020B0604020202020204" pitchFamily="34" charset="0"/>
              </a:rPr>
              <a:t> hoặc một đầu bị ngàm chặt, một số vị trí khác của trục hay đầu còn lại chịu liên kết cứng, tức là bài toán có nhiều trạng thái, chẳng hạn khi tác dụng mô men M</a:t>
            </a:r>
            <a:r>
              <a:rPr lang="en-US" sz="2800" baseline="-25000">
                <a:latin typeface="Arial" panose="020B0604020202020204" pitchFamily="34" charset="0"/>
                <a:cs typeface="Arial" panose="020B0604020202020204" pitchFamily="34" charset="0"/>
              </a:rPr>
              <a:t>1</a:t>
            </a:r>
            <a:r>
              <a:rPr lang="en-US" sz="2800">
                <a:latin typeface="Arial" panose="020B0604020202020204" pitchFamily="34" charset="0"/>
                <a:cs typeface="Arial" panose="020B0604020202020204" pitchFamily="34" charset="0"/>
              </a:rPr>
              <a:t>, trục ở trạng thái tĩnh định, nhưng khi tăng lên bởi mô men M</a:t>
            </a:r>
            <a:r>
              <a:rPr lang="en-US" sz="2800" baseline="-25000">
                <a:latin typeface="Arial" panose="020B0604020202020204" pitchFamily="34" charset="0"/>
                <a:cs typeface="Arial" panose="020B0604020202020204" pitchFamily="34" charset="0"/>
              </a:rPr>
              <a:t>2</a:t>
            </a:r>
            <a:r>
              <a:rPr lang="en-US" sz="2800">
                <a:latin typeface="Arial" panose="020B0604020202020204" pitchFamily="34" charset="0"/>
                <a:cs typeface="Arial" panose="020B0604020202020204" pitchFamily="34" charset="0"/>
              </a:rPr>
              <a:t> nào đó thì trục trở thành trạng thái siêu tĩnh bậc một hay bậc cao hơn</a:t>
            </a:r>
          </a:p>
        </p:txBody>
      </p:sp>
    </p:spTree>
    <p:extLst>
      <p:ext uri="{BB962C8B-B14F-4D97-AF65-F5344CB8AC3E}">
        <p14:creationId xmlns:p14="http://schemas.microsoft.com/office/powerpoint/2010/main" val="27581709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Alternate Process 1">
            <a:extLst>
              <a:ext uri="{FF2B5EF4-FFF2-40B4-BE49-F238E27FC236}">
                <a16:creationId xmlns:a16="http://schemas.microsoft.com/office/drawing/2014/main" id="{C136EF0A-F0A5-97A3-DDA5-84384996D4B3}"/>
              </a:ext>
            </a:extLst>
          </p:cNvPr>
          <p:cNvSpPr/>
          <p:nvPr/>
        </p:nvSpPr>
        <p:spPr bwMode="auto">
          <a:xfrm>
            <a:off x="1416469" y="986700"/>
            <a:ext cx="7664334" cy="510778"/>
          </a:xfrm>
          <a:prstGeom prst="flowChartAlternateProcess">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R="0" algn="l" defTabSz="914400" rtl="0" eaLnBrk="1" fontAlgn="base" latinLnBrk="0" hangingPunct="1">
              <a:lnSpc>
                <a:spcPct val="100000"/>
              </a:lnSpc>
              <a:spcBef>
                <a:spcPct val="50000"/>
              </a:spcBef>
              <a:spcAft>
                <a:spcPct val="0"/>
              </a:spcAft>
              <a:buClrTx/>
              <a:buSzTx/>
              <a:tabLst/>
            </a:pPr>
            <a:r>
              <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rPr>
              <a:t>Ứng suất tr</a:t>
            </a:r>
            <a:r>
              <a:rPr lang="en-US" sz="2400">
                <a:latin typeface="Arial" panose="020B0604020202020204" pitchFamily="34" charset="0"/>
                <a:cs typeface="Arial" panose="020B0604020202020204" pitchFamily="34" charset="0"/>
              </a:rPr>
              <a:t>ên mặt cắt ngang của thanh tròn chịu xoắn</a:t>
            </a: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 March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grpSp>
        <p:nvGrpSpPr>
          <p:cNvPr id="15" name="Group 14">
            <a:extLst>
              <a:ext uri="{FF2B5EF4-FFF2-40B4-BE49-F238E27FC236}">
                <a16:creationId xmlns:a16="http://schemas.microsoft.com/office/drawing/2014/main" id="{16794B48-8AE6-BA81-907E-5BEE39169A0B}"/>
              </a:ext>
            </a:extLst>
          </p:cNvPr>
          <p:cNvGrpSpPr/>
          <p:nvPr/>
        </p:nvGrpSpPr>
        <p:grpSpPr>
          <a:xfrm>
            <a:off x="981347" y="964984"/>
            <a:ext cx="496077" cy="509190"/>
            <a:chOff x="1744824" y="1853297"/>
            <a:chExt cx="485192" cy="498017"/>
          </a:xfrm>
        </p:grpSpPr>
        <p:sp>
          <p:nvSpPr>
            <p:cNvPr id="13" name="Oval 12">
              <a:extLst>
                <a:ext uri="{FF2B5EF4-FFF2-40B4-BE49-F238E27FC236}">
                  <a16:creationId xmlns:a16="http://schemas.microsoft.com/office/drawing/2014/main" id="{F6294C3F-4A75-4723-AAF5-7B4BD6C0489A}"/>
                </a:ext>
              </a:extLst>
            </p:cNvPr>
            <p:cNvSpPr/>
            <p:nvPr/>
          </p:nvSpPr>
          <p:spPr bwMode="auto">
            <a:xfrm>
              <a:off x="1744824" y="1866122"/>
              <a:ext cx="485192" cy="485192"/>
            </a:xfrm>
            <a:prstGeom prst="ellipse">
              <a:avLst/>
            </a:prstGeom>
            <a:noFill/>
            <a:ln w="571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14" name="TextBox 13">
              <a:extLst>
                <a:ext uri="{FF2B5EF4-FFF2-40B4-BE49-F238E27FC236}">
                  <a16:creationId xmlns:a16="http://schemas.microsoft.com/office/drawing/2014/main" id="{33E1AFA4-61B5-149A-941F-BB3C1F2A38C8}"/>
                </a:ext>
              </a:extLst>
            </p:cNvPr>
            <p:cNvSpPr txBox="1"/>
            <p:nvPr/>
          </p:nvSpPr>
          <p:spPr>
            <a:xfrm>
              <a:off x="1790607" y="1853297"/>
              <a:ext cx="382554" cy="474371"/>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3</a:t>
              </a:r>
            </a:p>
          </p:txBody>
        </p:sp>
      </p:grpSp>
      <p:sp>
        <p:nvSpPr>
          <p:cNvPr id="5" name="TextBox 4">
            <a:extLst>
              <a:ext uri="{FF2B5EF4-FFF2-40B4-BE49-F238E27FC236}">
                <a16:creationId xmlns:a16="http://schemas.microsoft.com/office/drawing/2014/main" id="{9A01DEDE-B713-4E1C-6928-AC67BA856F0B}"/>
              </a:ext>
            </a:extLst>
          </p:cNvPr>
          <p:cNvSpPr txBox="1"/>
          <p:nvPr/>
        </p:nvSpPr>
        <p:spPr>
          <a:xfrm>
            <a:off x="1070311" y="1614229"/>
            <a:ext cx="3501689"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5. Bài toán siêu tĩnh</a:t>
            </a:r>
          </a:p>
        </p:txBody>
      </p:sp>
      <p:sp>
        <p:nvSpPr>
          <p:cNvPr id="3" name="TextBox 2">
            <a:extLst>
              <a:ext uri="{FF2B5EF4-FFF2-40B4-BE49-F238E27FC236}">
                <a16:creationId xmlns:a16="http://schemas.microsoft.com/office/drawing/2014/main" id="{3A1A8552-6EC8-6E3C-D5BB-636DC49D119E}"/>
              </a:ext>
            </a:extLst>
          </p:cNvPr>
          <p:cNvSpPr txBox="1"/>
          <p:nvPr/>
        </p:nvSpPr>
        <p:spPr>
          <a:xfrm>
            <a:off x="1070311" y="2137449"/>
            <a:ext cx="7664334" cy="1384995"/>
          </a:xfrm>
          <a:prstGeom prst="rect">
            <a:avLst/>
          </a:prstGeom>
          <a:noFill/>
        </p:spPr>
        <p:txBody>
          <a:bodyPr wrap="square" rtlCol="0">
            <a:spAutoFit/>
          </a:bodyPr>
          <a:lstStyle/>
          <a:p>
            <a:pPr algn="just"/>
            <a:r>
              <a:rPr lang="en-US" sz="2800">
                <a:latin typeface="Arial" panose="020B0604020202020204" pitchFamily="34" charset="0"/>
                <a:cs typeface="Arial" panose="020B0604020202020204" pitchFamily="34" charset="0"/>
              </a:rPr>
              <a:t>Phương trình thêm vào chỉ có thể là các phương trình mô tả về điều kiện góc xoay tại những nơi có liên kết thừa.</a:t>
            </a:r>
          </a:p>
        </p:txBody>
      </p:sp>
    </p:spTree>
    <p:extLst>
      <p:ext uri="{BB962C8B-B14F-4D97-AF65-F5344CB8AC3E}">
        <p14:creationId xmlns:p14="http://schemas.microsoft.com/office/powerpoint/2010/main" val="35123421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Alternate Process 1">
            <a:extLst>
              <a:ext uri="{FF2B5EF4-FFF2-40B4-BE49-F238E27FC236}">
                <a16:creationId xmlns:a16="http://schemas.microsoft.com/office/drawing/2014/main" id="{C136EF0A-F0A5-97A3-DDA5-84384996D4B3}"/>
              </a:ext>
            </a:extLst>
          </p:cNvPr>
          <p:cNvSpPr/>
          <p:nvPr/>
        </p:nvSpPr>
        <p:spPr bwMode="auto">
          <a:xfrm>
            <a:off x="1416469" y="986700"/>
            <a:ext cx="7664334" cy="510778"/>
          </a:xfrm>
          <a:prstGeom prst="flowChartAlternateProcess">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R="0" algn="l" defTabSz="914400" rtl="0" eaLnBrk="1" fontAlgn="base" latinLnBrk="0" hangingPunct="1">
              <a:lnSpc>
                <a:spcPct val="100000"/>
              </a:lnSpc>
              <a:spcBef>
                <a:spcPct val="50000"/>
              </a:spcBef>
              <a:spcAft>
                <a:spcPct val="0"/>
              </a:spcAft>
              <a:buClrTx/>
              <a:buSzTx/>
              <a:tabLst/>
            </a:pPr>
            <a:r>
              <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rPr>
              <a:t>Ứng suất tr</a:t>
            </a:r>
            <a:r>
              <a:rPr lang="en-US" sz="2400">
                <a:latin typeface="Arial" panose="020B0604020202020204" pitchFamily="34" charset="0"/>
                <a:cs typeface="Arial" panose="020B0604020202020204" pitchFamily="34" charset="0"/>
              </a:rPr>
              <a:t>ên mặt cắt ngang của thanh tròn chịu xoắn</a:t>
            </a: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 March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grpSp>
        <p:nvGrpSpPr>
          <p:cNvPr id="15" name="Group 14">
            <a:extLst>
              <a:ext uri="{FF2B5EF4-FFF2-40B4-BE49-F238E27FC236}">
                <a16:creationId xmlns:a16="http://schemas.microsoft.com/office/drawing/2014/main" id="{16794B48-8AE6-BA81-907E-5BEE39169A0B}"/>
              </a:ext>
            </a:extLst>
          </p:cNvPr>
          <p:cNvGrpSpPr/>
          <p:nvPr/>
        </p:nvGrpSpPr>
        <p:grpSpPr>
          <a:xfrm>
            <a:off x="981347" y="964984"/>
            <a:ext cx="496077" cy="509190"/>
            <a:chOff x="1744824" y="1853297"/>
            <a:chExt cx="485192" cy="498017"/>
          </a:xfrm>
        </p:grpSpPr>
        <p:sp>
          <p:nvSpPr>
            <p:cNvPr id="13" name="Oval 12">
              <a:extLst>
                <a:ext uri="{FF2B5EF4-FFF2-40B4-BE49-F238E27FC236}">
                  <a16:creationId xmlns:a16="http://schemas.microsoft.com/office/drawing/2014/main" id="{F6294C3F-4A75-4723-AAF5-7B4BD6C0489A}"/>
                </a:ext>
              </a:extLst>
            </p:cNvPr>
            <p:cNvSpPr/>
            <p:nvPr/>
          </p:nvSpPr>
          <p:spPr bwMode="auto">
            <a:xfrm>
              <a:off x="1744824" y="1866122"/>
              <a:ext cx="485192" cy="485192"/>
            </a:xfrm>
            <a:prstGeom prst="ellipse">
              <a:avLst/>
            </a:prstGeom>
            <a:noFill/>
            <a:ln w="571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14" name="TextBox 13">
              <a:extLst>
                <a:ext uri="{FF2B5EF4-FFF2-40B4-BE49-F238E27FC236}">
                  <a16:creationId xmlns:a16="http://schemas.microsoft.com/office/drawing/2014/main" id="{33E1AFA4-61B5-149A-941F-BB3C1F2A38C8}"/>
                </a:ext>
              </a:extLst>
            </p:cNvPr>
            <p:cNvSpPr txBox="1"/>
            <p:nvPr/>
          </p:nvSpPr>
          <p:spPr>
            <a:xfrm>
              <a:off x="1790607" y="1853297"/>
              <a:ext cx="382554" cy="474371"/>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3</a:t>
              </a:r>
            </a:p>
          </p:txBody>
        </p:sp>
      </p:grpSp>
      <p:sp>
        <p:nvSpPr>
          <p:cNvPr id="5" name="TextBox 4">
            <a:extLst>
              <a:ext uri="{FF2B5EF4-FFF2-40B4-BE49-F238E27FC236}">
                <a16:creationId xmlns:a16="http://schemas.microsoft.com/office/drawing/2014/main" id="{9A01DEDE-B713-4E1C-6928-AC67BA856F0B}"/>
              </a:ext>
            </a:extLst>
          </p:cNvPr>
          <p:cNvSpPr txBox="1"/>
          <p:nvPr/>
        </p:nvSpPr>
        <p:spPr>
          <a:xfrm>
            <a:off x="4097209" y="1474174"/>
            <a:ext cx="1547812"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Ví dụ 1:</a:t>
            </a:r>
          </a:p>
        </p:txBody>
      </p:sp>
      <p:sp>
        <p:nvSpPr>
          <p:cNvPr id="4" name="TextBox 6">
            <a:extLst>
              <a:ext uri="{FF2B5EF4-FFF2-40B4-BE49-F238E27FC236}">
                <a16:creationId xmlns:a16="http://schemas.microsoft.com/office/drawing/2014/main" id="{DE55E7A1-0DD9-FAEF-F959-46373AC51B3A}"/>
              </a:ext>
            </a:extLst>
          </p:cNvPr>
          <p:cNvSpPr txBox="1">
            <a:spLocks noChangeArrowheads="1"/>
          </p:cNvSpPr>
          <p:nvPr/>
        </p:nvSpPr>
        <p:spPr bwMode="auto">
          <a:xfrm>
            <a:off x="1028157" y="1937472"/>
            <a:ext cx="7596188"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algn="just">
              <a:spcBef>
                <a:spcPct val="0"/>
              </a:spcBef>
              <a:buFontTx/>
              <a:buNone/>
            </a:pPr>
            <a:r>
              <a:rPr lang="en-US" altLang="en-US" sz="2800">
                <a:solidFill>
                  <a:srgbClr val="000000"/>
                </a:solidFill>
                <a:latin typeface="Arial" panose="020B0604020202020204" pitchFamily="34" charset="0"/>
              </a:rPr>
              <a:t>Trục trụ bậc liên kết và chịu Iực như trên hình</a:t>
            </a:r>
            <a:r>
              <a:rPr lang="en-US" altLang="en-US" sz="2800">
                <a:solidFill>
                  <a:srgbClr val="0702C6"/>
                </a:solidFill>
                <a:latin typeface="Arial" panose="020B0604020202020204" pitchFamily="34" charset="0"/>
              </a:rPr>
              <a:t>. </a:t>
            </a:r>
            <a:r>
              <a:rPr lang="en-US" altLang="en-US" sz="2800">
                <a:solidFill>
                  <a:srgbClr val="000000"/>
                </a:solidFill>
                <a:latin typeface="Arial" panose="020B0604020202020204" pitchFamily="34" charset="0"/>
              </a:rPr>
              <a:t>Vẽ biểu đồ nội lực, kiểm tra bền cho trục theo thuyết bền thứ ba và thuyết bền thứ 4. Xác định góc xoay mặt cắt qua A.</a:t>
            </a:r>
          </a:p>
        </p:txBody>
      </p:sp>
      <p:graphicFrame>
        <p:nvGraphicFramePr>
          <p:cNvPr id="6" name="Object 7">
            <a:extLst>
              <a:ext uri="{FF2B5EF4-FFF2-40B4-BE49-F238E27FC236}">
                <a16:creationId xmlns:a16="http://schemas.microsoft.com/office/drawing/2014/main" id="{6E8FF6E2-9D6F-2985-8BF3-52CA4C81B1C8}"/>
              </a:ext>
            </a:extLst>
          </p:cNvPr>
          <p:cNvGraphicFramePr>
            <a:graphicFrameLocks noChangeAspect="1"/>
          </p:cNvGraphicFramePr>
          <p:nvPr>
            <p:extLst>
              <p:ext uri="{D42A27DB-BD31-4B8C-83A1-F6EECF244321}">
                <p14:modId xmlns:p14="http://schemas.microsoft.com/office/powerpoint/2010/main" val="3512619984"/>
              </p:ext>
            </p:extLst>
          </p:nvPr>
        </p:nvGraphicFramePr>
        <p:xfrm>
          <a:off x="1901825" y="3657600"/>
          <a:ext cx="5168900" cy="668338"/>
        </p:xfrm>
        <a:graphic>
          <a:graphicData uri="http://schemas.openxmlformats.org/presentationml/2006/ole">
            <mc:AlternateContent xmlns:mc="http://schemas.openxmlformats.org/markup-compatibility/2006">
              <mc:Choice xmlns:v="urn:schemas-microsoft-com:vml" Requires="v">
                <p:oleObj name="Equation" r:id="rId3" imgW="3340080" imgH="431640" progId="Equation.DSMT4">
                  <p:embed/>
                </p:oleObj>
              </mc:Choice>
              <mc:Fallback>
                <p:oleObj name="Equation" r:id="rId3" imgW="3340080" imgH="431640" progId="Equation.DSMT4">
                  <p:embed/>
                  <p:pic>
                    <p:nvPicPr>
                      <p:cNvPr id="87049" name="Object 7">
                        <a:extLst>
                          <a:ext uri="{FF2B5EF4-FFF2-40B4-BE49-F238E27FC236}">
                            <a16:creationId xmlns:a16="http://schemas.microsoft.com/office/drawing/2014/main" id="{72694340-06DD-8303-DD65-D4AD4EBF1557}"/>
                          </a:ext>
                        </a:extLst>
                      </p:cNvPr>
                      <p:cNvPicPr>
                        <a:picLocks noChangeAspect="1" noChangeArrowheads="1"/>
                      </p:cNvPicPr>
                      <p:nvPr/>
                    </p:nvPicPr>
                    <p:blipFill>
                      <a:blip r:embed="rId4"/>
                      <a:srcRect/>
                      <a:stretch>
                        <a:fillRect/>
                      </a:stretch>
                    </p:blipFill>
                    <p:spPr bwMode="auto">
                      <a:xfrm>
                        <a:off x="1901825" y="3657600"/>
                        <a:ext cx="5168900"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8">
            <a:extLst>
              <a:ext uri="{FF2B5EF4-FFF2-40B4-BE49-F238E27FC236}">
                <a16:creationId xmlns:a16="http://schemas.microsoft.com/office/drawing/2014/main" id="{353F7497-48C9-86A6-2E36-03F1B4E54AF9}"/>
              </a:ext>
            </a:extLst>
          </p:cNvPr>
          <p:cNvSpPr txBox="1">
            <a:spLocks noChangeArrowheads="1"/>
          </p:cNvSpPr>
          <p:nvPr/>
        </p:nvSpPr>
        <p:spPr bwMode="auto">
          <a:xfrm>
            <a:off x="1032823" y="3705762"/>
            <a:ext cx="9906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a:spcBef>
                <a:spcPct val="0"/>
              </a:spcBef>
              <a:buFontTx/>
              <a:buNone/>
            </a:pPr>
            <a:r>
              <a:rPr lang="en-US" altLang="en-US" sz="2800">
                <a:latin typeface="Arial" panose="020B0604020202020204" pitchFamily="34" charset="0"/>
              </a:rPr>
              <a:t>Biết</a:t>
            </a:r>
          </a:p>
        </p:txBody>
      </p:sp>
      <p:pic>
        <p:nvPicPr>
          <p:cNvPr id="8" name="Picture 2">
            <a:extLst>
              <a:ext uri="{FF2B5EF4-FFF2-40B4-BE49-F238E27FC236}">
                <a16:creationId xmlns:a16="http://schemas.microsoft.com/office/drawing/2014/main" id="{B7283E5F-C17D-EB34-4ECC-DC88C5FB65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4669" y="4477505"/>
            <a:ext cx="4983163" cy="150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50709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Alternate Process 1">
            <a:extLst>
              <a:ext uri="{FF2B5EF4-FFF2-40B4-BE49-F238E27FC236}">
                <a16:creationId xmlns:a16="http://schemas.microsoft.com/office/drawing/2014/main" id="{C136EF0A-F0A5-97A3-DDA5-84384996D4B3}"/>
              </a:ext>
            </a:extLst>
          </p:cNvPr>
          <p:cNvSpPr/>
          <p:nvPr/>
        </p:nvSpPr>
        <p:spPr bwMode="auto">
          <a:xfrm>
            <a:off x="1416469" y="986700"/>
            <a:ext cx="7664334" cy="510778"/>
          </a:xfrm>
          <a:prstGeom prst="flowChartAlternateProcess">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R="0" algn="l" defTabSz="914400" rtl="0" eaLnBrk="1" fontAlgn="base" latinLnBrk="0" hangingPunct="1">
              <a:lnSpc>
                <a:spcPct val="100000"/>
              </a:lnSpc>
              <a:spcBef>
                <a:spcPct val="50000"/>
              </a:spcBef>
              <a:spcAft>
                <a:spcPct val="0"/>
              </a:spcAft>
              <a:buClrTx/>
              <a:buSzTx/>
              <a:tabLst/>
            </a:pPr>
            <a:r>
              <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rPr>
              <a:t>Ứng suất tr</a:t>
            </a:r>
            <a:r>
              <a:rPr lang="en-US" sz="2400">
                <a:latin typeface="Arial" panose="020B0604020202020204" pitchFamily="34" charset="0"/>
                <a:cs typeface="Arial" panose="020B0604020202020204" pitchFamily="34" charset="0"/>
              </a:rPr>
              <a:t>ên mặt cắt ngang của thanh tròn chịu xoắn</a:t>
            </a: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 March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grpSp>
        <p:nvGrpSpPr>
          <p:cNvPr id="15" name="Group 14">
            <a:extLst>
              <a:ext uri="{FF2B5EF4-FFF2-40B4-BE49-F238E27FC236}">
                <a16:creationId xmlns:a16="http://schemas.microsoft.com/office/drawing/2014/main" id="{16794B48-8AE6-BA81-907E-5BEE39169A0B}"/>
              </a:ext>
            </a:extLst>
          </p:cNvPr>
          <p:cNvGrpSpPr/>
          <p:nvPr/>
        </p:nvGrpSpPr>
        <p:grpSpPr>
          <a:xfrm>
            <a:off x="981347" y="964984"/>
            <a:ext cx="496077" cy="509190"/>
            <a:chOff x="1744824" y="1853297"/>
            <a:chExt cx="485192" cy="498017"/>
          </a:xfrm>
        </p:grpSpPr>
        <p:sp>
          <p:nvSpPr>
            <p:cNvPr id="13" name="Oval 12">
              <a:extLst>
                <a:ext uri="{FF2B5EF4-FFF2-40B4-BE49-F238E27FC236}">
                  <a16:creationId xmlns:a16="http://schemas.microsoft.com/office/drawing/2014/main" id="{F6294C3F-4A75-4723-AAF5-7B4BD6C0489A}"/>
                </a:ext>
              </a:extLst>
            </p:cNvPr>
            <p:cNvSpPr/>
            <p:nvPr/>
          </p:nvSpPr>
          <p:spPr bwMode="auto">
            <a:xfrm>
              <a:off x="1744824" y="1866122"/>
              <a:ext cx="485192" cy="485192"/>
            </a:xfrm>
            <a:prstGeom prst="ellipse">
              <a:avLst/>
            </a:prstGeom>
            <a:noFill/>
            <a:ln w="571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14" name="TextBox 13">
              <a:extLst>
                <a:ext uri="{FF2B5EF4-FFF2-40B4-BE49-F238E27FC236}">
                  <a16:creationId xmlns:a16="http://schemas.microsoft.com/office/drawing/2014/main" id="{33E1AFA4-61B5-149A-941F-BB3C1F2A38C8}"/>
                </a:ext>
              </a:extLst>
            </p:cNvPr>
            <p:cNvSpPr txBox="1"/>
            <p:nvPr/>
          </p:nvSpPr>
          <p:spPr>
            <a:xfrm>
              <a:off x="1790607" y="1853297"/>
              <a:ext cx="382554" cy="474371"/>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3</a:t>
              </a:r>
            </a:p>
          </p:txBody>
        </p:sp>
      </p:grpSp>
      <p:sp>
        <p:nvSpPr>
          <p:cNvPr id="5" name="TextBox 4">
            <a:extLst>
              <a:ext uri="{FF2B5EF4-FFF2-40B4-BE49-F238E27FC236}">
                <a16:creationId xmlns:a16="http://schemas.microsoft.com/office/drawing/2014/main" id="{9A01DEDE-B713-4E1C-6928-AC67BA856F0B}"/>
              </a:ext>
            </a:extLst>
          </p:cNvPr>
          <p:cNvSpPr txBox="1"/>
          <p:nvPr/>
        </p:nvSpPr>
        <p:spPr>
          <a:xfrm>
            <a:off x="4097209" y="1474174"/>
            <a:ext cx="1547812"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Ví dụ 1:</a:t>
            </a:r>
          </a:p>
        </p:txBody>
      </p:sp>
      <p:pic>
        <p:nvPicPr>
          <p:cNvPr id="8" name="Picture 2">
            <a:extLst>
              <a:ext uri="{FF2B5EF4-FFF2-40B4-BE49-F238E27FC236}">
                <a16:creationId xmlns:a16="http://schemas.microsoft.com/office/drawing/2014/main" id="{B7283E5F-C17D-EB34-4ECC-DC88C5FB65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3725" y="2065789"/>
            <a:ext cx="4983163" cy="150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576A85EF-7E1C-7896-4EDC-1B35F07CAA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3056" y="3685708"/>
            <a:ext cx="5067300" cy="193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8691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Alternate Process 1">
            <a:extLst>
              <a:ext uri="{FF2B5EF4-FFF2-40B4-BE49-F238E27FC236}">
                <a16:creationId xmlns:a16="http://schemas.microsoft.com/office/drawing/2014/main" id="{C136EF0A-F0A5-97A3-DDA5-84384996D4B3}"/>
              </a:ext>
            </a:extLst>
          </p:cNvPr>
          <p:cNvSpPr/>
          <p:nvPr/>
        </p:nvSpPr>
        <p:spPr bwMode="auto">
          <a:xfrm>
            <a:off x="1416469" y="986700"/>
            <a:ext cx="7664334" cy="510778"/>
          </a:xfrm>
          <a:prstGeom prst="flowChartAlternateProcess">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R="0" algn="l" defTabSz="914400" rtl="0" eaLnBrk="1" fontAlgn="base" latinLnBrk="0" hangingPunct="1">
              <a:lnSpc>
                <a:spcPct val="100000"/>
              </a:lnSpc>
              <a:spcBef>
                <a:spcPct val="50000"/>
              </a:spcBef>
              <a:spcAft>
                <a:spcPct val="0"/>
              </a:spcAft>
              <a:buClrTx/>
              <a:buSzTx/>
              <a:tabLst/>
            </a:pPr>
            <a:r>
              <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rPr>
              <a:t>Ứng suất tr</a:t>
            </a:r>
            <a:r>
              <a:rPr lang="en-US" sz="2400">
                <a:latin typeface="Arial" panose="020B0604020202020204" pitchFamily="34" charset="0"/>
                <a:cs typeface="Arial" panose="020B0604020202020204" pitchFamily="34" charset="0"/>
              </a:rPr>
              <a:t>ên mặt cắt ngang của thanh tròn chịu xoắn</a:t>
            </a: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 March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grpSp>
        <p:nvGrpSpPr>
          <p:cNvPr id="15" name="Group 14">
            <a:extLst>
              <a:ext uri="{FF2B5EF4-FFF2-40B4-BE49-F238E27FC236}">
                <a16:creationId xmlns:a16="http://schemas.microsoft.com/office/drawing/2014/main" id="{16794B48-8AE6-BA81-907E-5BEE39169A0B}"/>
              </a:ext>
            </a:extLst>
          </p:cNvPr>
          <p:cNvGrpSpPr/>
          <p:nvPr/>
        </p:nvGrpSpPr>
        <p:grpSpPr>
          <a:xfrm>
            <a:off x="981347" y="964984"/>
            <a:ext cx="496077" cy="509190"/>
            <a:chOff x="1744824" y="1853297"/>
            <a:chExt cx="485192" cy="498017"/>
          </a:xfrm>
        </p:grpSpPr>
        <p:sp>
          <p:nvSpPr>
            <p:cNvPr id="13" name="Oval 12">
              <a:extLst>
                <a:ext uri="{FF2B5EF4-FFF2-40B4-BE49-F238E27FC236}">
                  <a16:creationId xmlns:a16="http://schemas.microsoft.com/office/drawing/2014/main" id="{F6294C3F-4A75-4723-AAF5-7B4BD6C0489A}"/>
                </a:ext>
              </a:extLst>
            </p:cNvPr>
            <p:cNvSpPr/>
            <p:nvPr/>
          </p:nvSpPr>
          <p:spPr bwMode="auto">
            <a:xfrm>
              <a:off x="1744824" y="1866122"/>
              <a:ext cx="485192" cy="485192"/>
            </a:xfrm>
            <a:prstGeom prst="ellipse">
              <a:avLst/>
            </a:prstGeom>
            <a:noFill/>
            <a:ln w="571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14" name="TextBox 13">
              <a:extLst>
                <a:ext uri="{FF2B5EF4-FFF2-40B4-BE49-F238E27FC236}">
                  <a16:creationId xmlns:a16="http://schemas.microsoft.com/office/drawing/2014/main" id="{33E1AFA4-61B5-149A-941F-BB3C1F2A38C8}"/>
                </a:ext>
              </a:extLst>
            </p:cNvPr>
            <p:cNvSpPr txBox="1"/>
            <p:nvPr/>
          </p:nvSpPr>
          <p:spPr>
            <a:xfrm>
              <a:off x="1790607" y="1853297"/>
              <a:ext cx="382554" cy="474371"/>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3</a:t>
              </a:r>
            </a:p>
          </p:txBody>
        </p:sp>
      </p:grpSp>
      <p:sp>
        <p:nvSpPr>
          <p:cNvPr id="5" name="TextBox 4">
            <a:extLst>
              <a:ext uri="{FF2B5EF4-FFF2-40B4-BE49-F238E27FC236}">
                <a16:creationId xmlns:a16="http://schemas.microsoft.com/office/drawing/2014/main" id="{9A01DEDE-B713-4E1C-6928-AC67BA856F0B}"/>
              </a:ext>
            </a:extLst>
          </p:cNvPr>
          <p:cNvSpPr txBox="1"/>
          <p:nvPr/>
        </p:nvSpPr>
        <p:spPr>
          <a:xfrm>
            <a:off x="4097209" y="1474174"/>
            <a:ext cx="1547812"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Ví dụ 1:</a:t>
            </a:r>
          </a:p>
        </p:txBody>
      </p:sp>
      <p:pic>
        <p:nvPicPr>
          <p:cNvPr id="3" name="Picture 2">
            <a:extLst>
              <a:ext uri="{FF2B5EF4-FFF2-40B4-BE49-F238E27FC236}">
                <a16:creationId xmlns:a16="http://schemas.microsoft.com/office/drawing/2014/main" id="{576A85EF-7E1C-7896-4EDC-1B35F07CAA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3725" y="1961648"/>
            <a:ext cx="5067300" cy="193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Object 8">
            <a:extLst>
              <a:ext uri="{FF2B5EF4-FFF2-40B4-BE49-F238E27FC236}">
                <a16:creationId xmlns:a16="http://schemas.microsoft.com/office/drawing/2014/main" id="{8698D879-85F0-5874-694A-3186D6750907}"/>
              </a:ext>
            </a:extLst>
          </p:cNvPr>
          <p:cNvGraphicFramePr>
            <a:graphicFrameLocks noChangeAspect="1"/>
          </p:cNvGraphicFramePr>
          <p:nvPr>
            <p:extLst>
              <p:ext uri="{D42A27DB-BD31-4B8C-83A1-F6EECF244321}">
                <p14:modId xmlns:p14="http://schemas.microsoft.com/office/powerpoint/2010/main" val="526655231"/>
              </p:ext>
            </p:extLst>
          </p:nvPr>
        </p:nvGraphicFramePr>
        <p:xfrm>
          <a:off x="1223725" y="4036037"/>
          <a:ext cx="5937264" cy="1833674"/>
        </p:xfrm>
        <a:graphic>
          <a:graphicData uri="http://schemas.openxmlformats.org/presentationml/2006/ole">
            <mc:AlternateContent xmlns:mc="http://schemas.openxmlformats.org/markup-compatibility/2006">
              <mc:Choice xmlns:v="urn:schemas-microsoft-com:vml" Requires="v">
                <p:oleObj name="Equation" r:id="rId4" imgW="3289300" imgH="1016000" progId="Equation.DSMT4">
                  <p:embed/>
                </p:oleObj>
              </mc:Choice>
              <mc:Fallback>
                <p:oleObj name="Equation" r:id="rId4" imgW="3289300" imgH="1016000" progId="Equation.DSMT4">
                  <p:embed/>
                  <p:pic>
                    <p:nvPicPr>
                      <p:cNvPr id="9" name="Object 8">
                        <a:extLst>
                          <a:ext uri="{FF2B5EF4-FFF2-40B4-BE49-F238E27FC236}">
                            <a16:creationId xmlns:a16="http://schemas.microsoft.com/office/drawing/2014/main" id="{8698D879-85F0-5874-694A-3186D67509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3725" y="4036037"/>
                        <a:ext cx="5937264" cy="1833674"/>
                      </a:xfrm>
                      <a:prstGeom prst="rect">
                        <a:avLst/>
                      </a:prstGeom>
                      <a:noFill/>
                      <a:ln>
                        <a:noFill/>
                      </a:ln>
                    </p:spPr>
                  </p:pic>
                </p:oleObj>
              </mc:Fallback>
            </mc:AlternateContent>
          </a:graphicData>
        </a:graphic>
      </p:graphicFrame>
      <p:sp>
        <p:nvSpPr>
          <p:cNvPr id="4" name="TextBox 2">
            <a:extLst>
              <a:ext uri="{FF2B5EF4-FFF2-40B4-BE49-F238E27FC236}">
                <a16:creationId xmlns:a16="http://schemas.microsoft.com/office/drawing/2014/main" id="{4F433226-A637-DAFF-021A-C20246757DB1}"/>
              </a:ext>
            </a:extLst>
          </p:cNvPr>
          <p:cNvSpPr txBox="1">
            <a:spLocks noChangeArrowheads="1"/>
          </p:cNvSpPr>
          <p:nvPr/>
        </p:nvSpPr>
        <p:spPr bwMode="auto">
          <a:xfrm>
            <a:off x="4876800" y="5607773"/>
            <a:ext cx="1143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800"/>
              <a:t>Do đó</a:t>
            </a:r>
          </a:p>
        </p:txBody>
      </p:sp>
      <p:graphicFrame>
        <p:nvGraphicFramePr>
          <p:cNvPr id="6" name="Object 4">
            <a:extLst>
              <a:ext uri="{FF2B5EF4-FFF2-40B4-BE49-F238E27FC236}">
                <a16:creationId xmlns:a16="http://schemas.microsoft.com/office/drawing/2014/main" id="{17ED097B-4A3B-54C8-BFE0-4A80B7996C15}"/>
              </a:ext>
            </a:extLst>
          </p:cNvPr>
          <p:cNvGraphicFramePr>
            <a:graphicFrameLocks noChangeAspect="1"/>
          </p:cNvGraphicFramePr>
          <p:nvPr>
            <p:extLst>
              <p:ext uri="{D42A27DB-BD31-4B8C-83A1-F6EECF244321}">
                <p14:modId xmlns:p14="http://schemas.microsoft.com/office/powerpoint/2010/main" val="2244188763"/>
              </p:ext>
            </p:extLst>
          </p:nvPr>
        </p:nvGraphicFramePr>
        <p:xfrm>
          <a:off x="6019800" y="5669757"/>
          <a:ext cx="2479675" cy="409575"/>
        </p:xfrm>
        <a:graphic>
          <a:graphicData uri="http://schemas.openxmlformats.org/presentationml/2006/ole">
            <mc:AlternateContent xmlns:mc="http://schemas.openxmlformats.org/markup-compatibility/2006">
              <mc:Choice xmlns:v="urn:schemas-microsoft-com:vml" Requires="v">
                <p:oleObj name="Equation" r:id="rId6" imgW="1536480" imgH="253800" progId="Equation.DSMT4">
                  <p:embed/>
                </p:oleObj>
              </mc:Choice>
              <mc:Fallback>
                <p:oleObj name="Equation" r:id="rId6" imgW="1536480" imgH="253800" progId="Equation.DSMT4">
                  <p:embed/>
                  <p:pic>
                    <p:nvPicPr>
                      <p:cNvPr id="89099" name="Object 4">
                        <a:extLst>
                          <a:ext uri="{FF2B5EF4-FFF2-40B4-BE49-F238E27FC236}">
                            <a16:creationId xmlns:a16="http://schemas.microsoft.com/office/drawing/2014/main" id="{7DD5632F-BFF0-805A-317E-210D3D6737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9800" y="5669757"/>
                        <a:ext cx="2479675" cy="409575"/>
                      </a:xfrm>
                      <a:prstGeom prst="rect">
                        <a:avLst/>
                      </a:prstGeom>
                      <a:noFill/>
                      <a:ln>
                        <a:solidFill>
                          <a:srgbClr val="C00000"/>
                        </a:solidFill>
                      </a:ln>
                    </p:spPr>
                  </p:pic>
                </p:oleObj>
              </mc:Fallback>
            </mc:AlternateContent>
          </a:graphicData>
        </a:graphic>
      </p:graphicFrame>
    </p:spTree>
    <p:extLst>
      <p:ext uri="{BB962C8B-B14F-4D97-AF65-F5344CB8AC3E}">
        <p14:creationId xmlns:p14="http://schemas.microsoft.com/office/powerpoint/2010/main" val="3373393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Alternate Process 1">
            <a:extLst>
              <a:ext uri="{FF2B5EF4-FFF2-40B4-BE49-F238E27FC236}">
                <a16:creationId xmlns:a16="http://schemas.microsoft.com/office/drawing/2014/main" id="{C136EF0A-F0A5-97A3-DDA5-84384996D4B3}"/>
              </a:ext>
            </a:extLst>
          </p:cNvPr>
          <p:cNvSpPr/>
          <p:nvPr/>
        </p:nvSpPr>
        <p:spPr bwMode="auto">
          <a:xfrm>
            <a:off x="1416469" y="986700"/>
            <a:ext cx="7664334" cy="510778"/>
          </a:xfrm>
          <a:prstGeom prst="flowChartAlternateProcess">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R="0" algn="l" defTabSz="914400" rtl="0" eaLnBrk="1" fontAlgn="base" latinLnBrk="0" hangingPunct="1">
              <a:lnSpc>
                <a:spcPct val="100000"/>
              </a:lnSpc>
              <a:spcBef>
                <a:spcPct val="50000"/>
              </a:spcBef>
              <a:spcAft>
                <a:spcPct val="0"/>
              </a:spcAft>
              <a:buClrTx/>
              <a:buSzTx/>
              <a:tabLst/>
            </a:pPr>
            <a:r>
              <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rPr>
              <a:t>Ứng suất tr</a:t>
            </a:r>
            <a:r>
              <a:rPr lang="en-US" sz="2400">
                <a:latin typeface="Arial" panose="020B0604020202020204" pitchFamily="34" charset="0"/>
                <a:cs typeface="Arial" panose="020B0604020202020204" pitchFamily="34" charset="0"/>
              </a:rPr>
              <a:t>ên mặt cắt ngang của thanh tròn chịu xoắn</a:t>
            </a: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 March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grpSp>
        <p:nvGrpSpPr>
          <p:cNvPr id="15" name="Group 14">
            <a:extLst>
              <a:ext uri="{FF2B5EF4-FFF2-40B4-BE49-F238E27FC236}">
                <a16:creationId xmlns:a16="http://schemas.microsoft.com/office/drawing/2014/main" id="{16794B48-8AE6-BA81-907E-5BEE39169A0B}"/>
              </a:ext>
            </a:extLst>
          </p:cNvPr>
          <p:cNvGrpSpPr/>
          <p:nvPr/>
        </p:nvGrpSpPr>
        <p:grpSpPr>
          <a:xfrm>
            <a:off x="981347" y="964984"/>
            <a:ext cx="496077" cy="509190"/>
            <a:chOff x="1744824" y="1853297"/>
            <a:chExt cx="485192" cy="498017"/>
          </a:xfrm>
        </p:grpSpPr>
        <p:sp>
          <p:nvSpPr>
            <p:cNvPr id="13" name="Oval 12">
              <a:extLst>
                <a:ext uri="{FF2B5EF4-FFF2-40B4-BE49-F238E27FC236}">
                  <a16:creationId xmlns:a16="http://schemas.microsoft.com/office/drawing/2014/main" id="{F6294C3F-4A75-4723-AAF5-7B4BD6C0489A}"/>
                </a:ext>
              </a:extLst>
            </p:cNvPr>
            <p:cNvSpPr/>
            <p:nvPr/>
          </p:nvSpPr>
          <p:spPr bwMode="auto">
            <a:xfrm>
              <a:off x="1744824" y="1866122"/>
              <a:ext cx="485192" cy="485192"/>
            </a:xfrm>
            <a:prstGeom prst="ellipse">
              <a:avLst/>
            </a:prstGeom>
            <a:noFill/>
            <a:ln w="571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14" name="TextBox 13">
              <a:extLst>
                <a:ext uri="{FF2B5EF4-FFF2-40B4-BE49-F238E27FC236}">
                  <a16:creationId xmlns:a16="http://schemas.microsoft.com/office/drawing/2014/main" id="{33E1AFA4-61B5-149A-941F-BB3C1F2A38C8}"/>
                </a:ext>
              </a:extLst>
            </p:cNvPr>
            <p:cNvSpPr txBox="1"/>
            <p:nvPr/>
          </p:nvSpPr>
          <p:spPr>
            <a:xfrm>
              <a:off x="1790607" y="1853297"/>
              <a:ext cx="382554" cy="474371"/>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3</a:t>
              </a:r>
            </a:p>
          </p:txBody>
        </p:sp>
      </p:grpSp>
      <p:sp>
        <p:nvSpPr>
          <p:cNvPr id="5" name="TextBox 4">
            <a:extLst>
              <a:ext uri="{FF2B5EF4-FFF2-40B4-BE49-F238E27FC236}">
                <a16:creationId xmlns:a16="http://schemas.microsoft.com/office/drawing/2014/main" id="{9A01DEDE-B713-4E1C-6928-AC67BA856F0B}"/>
              </a:ext>
            </a:extLst>
          </p:cNvPr>
          <p:cNvSpPr txBox="1"/>
          <p:nvPr/>
        </p:nvSpPr>
        <p:spPr>
          <a:xfrm>
            <a:off x="4097209" y="1474174"/>
            <a:ext cx="1547812"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Ví dụ 1:</a:t>
            </a:r>
          </a:p>
        </p:txBody>
      </p:sp>
      <p:graphicFrame>
        <p:nvGraphicFramePr>
          <p:cNvPr id="6" name="Object 4">
            <a:extLst>
              <a:ext uri="{FF2B5EF4-FFF2-40B4-BE49-F238E27FC236}">
                <a16:creationId xmlns:a16="http://schemas.microsoft.com/office/drawing/2014/main" id="{17ED097B-4A3B-54C8-BFE0-4A80B7996C15}"/>
              </a:ext>
            </a:extLst>
          </p:cNvPr>
          <p:cNvGraphicFramePr>
            <a:graphicFrameLocks noChangeAspect="1"/>
          </p:cNvGraphicFramePr>
          <p:nvPr>
            <p:extLst>
              <p:ext uri="{D42A27DB-BD31-4B8C-83A1-F6EECF244321}">
                <p14:modId xmlns:p14="http://schemas.microsoft.com/office/powerpoint/2010/main" val="1775135984"/>
              </p:ext>
            </p:extLst>
          </p:nvPr>
        </p:nvGraphicFramePr>
        <p:xfrm>
          <a:off x="1119188" y="1900190"/>
          <a:ext cx="2479675" cy="409575"/>
        </p:xfrm>
        <a:graphic>
          <a:graphicData uri="http://schemas.openxmlformats.org/presentationml/2006/ole">
            <mc:AlternateContent xmlns:mc="http://schemas.openxmlformats.org/markup-compatibility/2006">
              <mc:Choice xmlns:v="urn:schemas-microsoft-com:vml" Requires="v">
                <p:oleObj name="Equation" r:id="rId3" imgW="1536480" imgH="253800" progId="Equation.DSMT4">
                  <p:embed/>
                </p:oleObj>
              </mc:Choice>
              <mc:Fallback>
                <p:oleObj name="Equation" r:id="rId3" imgW="1536480" imgH="253800" progId="Equation.DSMT4">
                  <p:embed/>
                  <p:pic>
                    <p:nvPicPr>
                      <p:cNvPr id="6" name="Object 4">
                        <a:extLst>
                          <a:ext uri="{FF2B5EF4-FFF2-40B4-BE49-F238E27FC236}">
                            <a16:creationId xmlns:a16="http://schemas.microsoft.com/office/drawing/2014/main" id="{17ED097B-4A3B-54C8-BFE0-4A80B7996C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188" y="1900190"/>
                        <a:ext cx="2479675" cy="409575"/>
                      </a:xfrm>
                      <a:prstGeom prst="rect">
                        <a:avLst/>
                      </a:prstGeom>
                      <a:noFill/>
                      <a:ln>
                        <a:solidFill>
                          <a:srgbClr val="C00000"/>
                        </a:solidFill>
                      </a:ln>
                    </p:spPr>
                  </p:pic>
                </p:oleObj>
              </mc:Fallback>
            </mc:AlternateContent>
          </a:graphicData>
        </a:graphic>
      </p:graphicFrame>
      <p:sp>
        <p:nvSpPr>
          <p:cNvPr id="7" name="TextBox 5">
            <a:extLst>
              <a:ext uri="{FF2B5EF4-FFF2-40B4-BE49-F238E27FC236}">
                <a16:creationId xmlns:a16="http://schemas.microsoft.com/office/drawing/2014/main" id="{65709480-F88C-3FF5-A265-FF172CB45FC8}"/>
              </a:ext>
            </a:extLst>
          </p:cNvPr>
          <p:cNvSpPr txBox="1">
            <a:spLocks noChangeArrowheads="1"/>
          </p:cNvSpPr>
          <p:nvPr/>
        </p:nvSpPr>
        <p:spPr bwMode="auto">
          <a:xfrm>
            <a:off x="990600" y="2450539"/>
            <a:ext cx="39862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800"/>
              <a:t>Theo thuyết bền thứ 3</a:t>
            </a:r>
          </a:p>
        </p:txBody>
      </p:sp>
      <p:graphicFrame>
        <p:nvGraphicFramePr>
          <p:cNvPr id="8" name="Object 6">
            <a:extLst>
              <a:ext uri="{FF2B5EF4-FFF2-40B4-BE49-F238E27FC236}">
                <a16:creationId xmlns:a16="http://schemas.microsoft.com/office/drawing/2014/main" id="{2D9CB0D0-5965-FDD3-19BD-EA5C90DF2A24}"/>
              </a:ext>
            </a:extLst>
          </p:cNvPr>
          <p:cNvGraphicFramePr>
            <a:graphicFrameLocks noChangeAspect="1"/>
          </p:cNvGraphicFramePr>
          <p:nvPr>
            <p:extLst>
              <p:ext uri="{D42A27DB-BD31-4B8C-83A1-F6EECF244321}">
                <p14:modId xmlns:p14="http://schemas.microsoft.com/office/powerpoint/2010/main" val="2550688212"/>
              </p:ext>
            </p:extLst>
          </p:nvPr>
        </p:nvGraphicFramePr>
        <p:xfrm>
          <a:off x="1119188" y="2920583"/>
          <a:ext cx="4600575" cy="904875"/>
        </p:xfrm>
        <a:graphic>
          <a:graphicData uri="http://schemas.openxmlformats.org/presentationml/2006/ole">
            <mc:AlternateContent xmlns:mc="http://schemas.openxmlformats.org/markup-compatibility/2006">
              <mc:Choice xmlns:v="urn:schemas-microsoft-com:vml" Requires="v">
                <p:oleObj name="Equation" r:id="rId5" imgW="2323800" imgH="457200" progId="Equation.DSMT4">
                  <p:embed/>
                </p:oleObj>
              </mc:Choice>
              <mc:Fallback>
                <p:oleObj name="Equation" r:id="rId5" imgW="2323800" imgH="457200" progId="Equation.DSMT4">
                  <p:embed/>
                  <p:pic>
                    <p:nvPicPr>
                      <p:cNvPr id="91148" name="Object 6">
                        <a:extLst>
                          <a:ext uri="{FF2B5EF4-FFF2-40B4-BE49-F238E27FC236}">
                            <a16:creationId xmlns:a16="http://schemas.microsoft.com/office/drawing/2014/main" id="{C0B457BD-6425-DBC5-7137-A73EC05E37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9188" y="2920583"/>
                        <a:ext cx="46005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TextBox 7">
            <a:extLst>
              <a:ext uri="{FF2B5EF4-FFF2-40B4-BE49-F238E27FC236}">
                <a16:creationId xmlns:a16="http://schemas.microsoft.com/office/drawing/2014/main" id="{22D3B31B-B3E2-86D7-10E9-4704CCD88ACD}"/>
              </a:ext>
            </a:extLst>
          </p:cNvPr>
          <p:cNvSpPr txBox="1">
            <a:spLocks noChangeArrowheads="1"/>
          </p:cNvSpPr>
          <p:nvPr/>
        </p:nvSpPr>
        <p:spPr bwMode="auto">
          <a:xfrm>
            <a:off x="1079642" y="3719946"/>
            <a:ext cx="48989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400" i="1"/>
              <a:t>Trục không thoả điều kiện bền</a:t>
            </a:r>
          </a:p>
        </p:txBody>
      </p:sp>
      <p:sp>
        <p:nvSpPr>
          <p:cNvPr id="11" name="TextBox 5">
            <a:extLst>
              <a:ext uri="{FF2B5EF4-FFF2-40B4-BE49-F238E27FC236}">
                <a16:creationId xmlns:a16="http://schemas.microsoft.com/office/drawing/2014/main" id="{1A549736-456A-25D9-FA03-EF1E1993AB3C}"/>
              </a:ext>
            </a:extLst>
          </p:cNvPr>
          <p:cNvSpPr txBox="1">
            <a:spLocks noChangeArrowheads="1"/>
          </p:cNvSpPr>
          <p:nvPr/>
        </p:nvSpPr>
        <p:spPr bwMode="auto">
          <a:xfrm>
            <a:off x="1031082" y="4172696"/>
            <a:ext cx="39862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800"/>
              <a:t>Theo thuyết bền thứ 4</a:t>
            </a:r>
          </a:p>
        </p:txBody>
      </p:sp>
      <p:graphicFrame>
        <p:nvGraphicFramePr>
          <p:cNvPr id="12" name="Object 6">
            <a:extLst>
              <a:ext uri="{FF2B5EF4-FFF2-40B4-BE49-F238E27FC236}">
                <a16:creationId xmlns:a16="http://schemas.microsoft.com/office/drawing/2014/main" id="{8BF14B44-C200-7DFC-0BBF-CD24A8ACE4D6}"/>
              </a:ext>
            </a:extLst>
          </p:cNvPr>
          <p:cNvGraphicFramePr>
            <a:graphicFrameLocks noChangeAspect="1"/>
          </p:cNvGraphicFramePr>
          <p:nvPr>
            <p:extLst>
              <p:ext uri="{D42A27DB-BD31-4B8C-83A1-F6EECF244321}">
                <p14:modId xmlns:p14="http://schemas.microsoft.com/office/powerpoint/2010/main" val="3057497137"/>
              </p:ext>
            </p:extLst>
          </p:nvPr>
        </p:nvGraphicFramePr>
        <p:xfrm>
          <a:off x="1119188" y="4560420"/>
          <a:ext cx="4902200" cy="955675"/>
        </p:xfrm>
        <a:graphic>
          <a:graphicData uri="http://schemas.openxmlformats.org/presentationml/2006/ole">
            <mc:AlternateContent xmlns:mc="http://schemas.openxmlformats.org/markup-compatibility/2006">
              <mc:Choice xmlns:v="urn:schemas-microsoft-com:vml" Requires="v">
                <p:oleObj name="Equation" r:id="rId7" imgW="2476440" imgH="482400" progId="Equation.DSMT4">
                  <p:embed/>
                </p:oleObj>
              </mc:Choice>
              <mc:Fallback>
                <p:oleObj name="Equation" r:id="rId7" imgW="2476440" imgH="482400" progId="Equation.DSMT4">
                  <p:embed/>
                  <p:pic>
                    <p:nvPicPr>
                      <p:cNvPr id="93196" name="Object 6">
                        <a:extLst>
                          <a:ext uri="{FF2B5EF4-FFF2-40B4-BE49-F238E27FC236}">
                            <a16:creationId xmlns:a16="http://schemas.microsoft.com/office/drawing/2014/main" id="{91E3050E-2078-6470-240B-3B4A70DA262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9188" y="4560420"/>
                        <a:ext cx="490220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TextBox 7">
            <a:extLst>
              <a:ext uri="{FF2B5EF4-FFF2-40B4-BE49-F238E27FC236}">
                <a16:creationId xmlns:a16="http://schemas.microsoft.com/office/drawing/2014/main" id="{F1D0DDEE-437D-F512-5C0B-9BB1EB9D725C}"/>
              </a:ext>
            </a:extLst>
          </p:cNvPr>
          <p:cNvSpPr txBox="1">
            <a:spLocks noChangeArrowheads="1"/>
          </p:cNvSpPr>
          <p:nvPr/>
        </p:nvSpPr>
        <p:spPr bwMode="auto">
          <a:xfrm>
            <a:off x="1028157" y="5523707"/>
            <a:ext cx="355354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400" i="1"/>
              <a:t>Trục thoả điều kiện bền</a:t>
            </a:r>
          </a:p>
        </p:txBody>
      </p:sp>
    </p:spTree>
    <p:extLst>
      <p:ext uri="{BB962C8B-B14F-4D97-AF65-F5344CB8AC3E}">
        <p14:creationId xmlns:p14="http://schemas.microsoft.com/office/powerpoint/2010/main" val="4938608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Alternate Process 1">
            <a:extLst>
              <a:ext uri="{FF2B5EF4-FFF2-40B4-BE49-F238E27FC236}">
                <a16:creationId xmlns:a16="http://schemas.microsoft.com/office/drawing/2014/main" id="{C136EF0A-F0A5-97A3-DDA5-84384996D4B3}"/>
              </a:ext>
            </a:extLst>
          </p:cNvPr>
          <p:cNvSpPr/>
          <p:nvPr/>
        </p:nvSpPr>
        <p:spPr bwMode="auto">
          <a:xfrm>
            <a:off x="1416469" y="986700"/>
            <a:ext cx="7664334" cy="510778"/>
          </a:xfrm>
          <a:prstGeom prst="flowChartAlternateProcess">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R="0" algn="l" defTabSz="914400" rtl="0" eaLnBrk="1" fontAlgn="base" latinLnBrk="0" hangingPunct="1">
              <a:lnSpc>
                <a:spcPct val="100000"/>
              </a:lnSpc>
              <a:spcBef>
                <a:spcPct val="50000"/>
              </a:spcBef>
              <a:spcAft>
                <a:spcPct val="0"/>
              </a:spcAft>
              <a:buClrTx/>
              <a:buSzTx/>
              <a:tabLst/>
            </a:pPr>
            <a:r>
              <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rPr>
              <a:t>Ứng suất tr</a:t>
            </a:r>
            <a:r>
              <a:rPr lang="en-US" sz="2400">
                <a:latin typeface="Arial" panose="020B0604020202020204" pitchFamily="34" charset="0"/>
                <a:cs typeface="Arial" panose="020B0604020202020204" pitchFamily="34" charset="0"/>
              </a:rPr>
              <a:t>ên mặt cắt ngang của thanh tròn chịu xoắn</a:t>
            </a: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 March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grpSp>
        <p:nvGrpSpPr>
          <p:cNvPr id="15" name="Group 14">
            <a:extLst>
              <a:ext uri="{FF2B5EF4-FFF2-40B4-BE49-F238E27FC236}">
                <a16:creationId xmlns:a16="http://schemas.microsoft.com/office/drawing/2014/main" id="{16794B48-8AE6-BA81-907E-5BEE39169A0B}"/>
              </a:ext>
            </a:extLst>
          </p:cNvPr>
          <p:cNvGrpSpPr/>
          <p:nvPr/>
        </p:nvGrpSpPr>
        <p:grpSpPr>
          <a:xfrm>
            <a:off x="981347" y="964984"/>
            <a:ext cx="496077" cy="509190"/>
            <a:chOff x="1744824" y="1853297"/>
            <a:chExt cx="485192" cy="498017"/>
          </a:xfrm>
        </p:grpSpPr>
        <p:sp>
          <p:nvSpPr>
            <p:cNvPr id="13" name="Oval 12">
              <a:extLst>
                <a:ext uri="{FF2B5EF4-FFF2-40B4-BE49-F238E27FC236}">
                  <a16:creationId xmlns:a16="http://schemas.microsoft.com/office/drawing/2014/main" id="{F6294C3F-4A75-4723-AAF5-7B4BD6C0489A}"/>
                </a:ext>
              </a:extLst>
            </p:cNvPr>
            <p:cNvSpPr/>
            <p:nvPr/>
          </p:nvSpPr>
          <p:spPr bwMode="auto">
            <a:xfrm>
              <a:off x="1744824" y="1866122"/>
              <a:ext cx="485192" cy="485192"/>
            </a:xfrm>
            <a:prstGeom prst="ellipse">
              <a:avLst/>
            </a:prstGeom>
            <a:noFill/>
            <a:ln w="571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14" name="TextBox 13">
              <a:extLst>
                <a:ext uri="{FF2B5EF4-FFF2-40B4-BE49-F238E27FC236}">
                  <a16:creationId xmlns:a16="http://schemas.microsoft.com/office/drawing/2014/main" id="{33E1AFA4-61B5-149A-941F-BB3C1F2A38C8}"/>
                </a:ext>
              </a:extLst>
            </p:cNvPr>
            <p:cNvSpPr txBox="1"/>
            <p:nvPr/>
          </p:nvSpPr>
          <p:spPr>
            <a:xfrm>
              <a:off x="1790607" y="1853297"/>
              <a:ext cx="382554" cy="474371"/>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3</a:t>
              </a:r>
            </a:p>
          </p:txBody>
        </p:sp>
      </p:grpSp>
      <p:sp>
        <p:nvSpPr>
          <p:cNvPr id="5" name="TextBox 4">
            <a:extLst>
              <a:ext uri="{FF2B5EF4-FFF2-40B4-BE49-F238E27FC236}">
                <a16:creationId xmlns:a16="http://schemas.microsoft.com/office/drawing/2014/main" id="{9A01DEDE-B713-4E1C-6928-AC67BA856F0B}"/>
              </a:ext>
            </a:extLst>
          </p:cNvPr>
          <p:cNvSpPr txBox="1"/>
          <p:nvPr/>
        </p:nvSpPr>
        <p:spPr>
          <a:xfrm>
            <a:off x="4097209" y="1474174"/>
            <a:ext cx="1547812"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Ví dụ 1:</a:t>
            </a:r>
          </a:p>
        </p:txBody>
      </p:sp>
      <p:sp>
        <p:nvSpPr>
          <p:cNvPr id="3" name="TextBox 3">
            <a:extLst>
              <a:ext uri="{FF2B5EF4-FFF2-40B4-BE49-F238E27FC236}">
                <a16:creationId xmlns:a16="http://schemas.microsoft.com/office/drawing/2014/main" id="{CAFF4DCD-1330-0C62-F622-984E2A3602FC}"/>
              </a:ext>
            </a:extLst>
          </p:cNvPr>
          <p:cNvSpPr txBox="1">
            <a:spLocks noChangeArrowheads="1"/>
          </p:cNvSpPr>
          <p:nvPr/>
        </p:nvSpPr>
        <p:spPr bwMode="auto">
          <a:xfrm>
            <a:off x="981347" y="1840847"/>
            <a:ext cx="4191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800"/>
              <a:t>Góc xoay mặt cắt qua A</a:t>
            </a:r>
          </a:p>
        </p:txBody>
      </p:sp>
      <p:graphicFrame>
        <p:nvGraphicFramePr>
          <p:cNvPr id="4" name="Object 8">
            <a:extLst>
              <a:ext uri="{FF2B5EF4-FFF2-40B4-BE49-F238E27FC236}">
                <a16:creationId xmlns:a16="http://schemas.microsoft.com/office/drawing/2014/main" id="{067EA0EC-2192-7355-802D-63064D72423A}"/>
              </a:ext>
            </a:extLst>
          </p:cNvPr>
          <p:cNvGraphicFramePr>
            <a:graphicFrameLocks noChangeAspect="1"/>
          </p:cNvGraphicFramePr>
          <p:nvPr>
            <p:extLst>
              <p:ext uri="{D42A27DB-BD31-4B8C-83A1-F6EECF244321}">
                <p14:modId xmlns:p14="http://schemas.microsoft.com/office/powerpoint/2010/main" val="626144305"/>
              </p:ext>
            </p:extLst>
          </p:nvPr>
        </p:nvGraphicFramePr>
        <p:xfrm>
          <a:off x="5777626" y="1482894"/>
          <a:ext cx="1716087" cy="960437"/>
        </p:xfrm>
        <a:graphic>
          <a:graphicData uri="http://schemas.openxmlformats.org/presentationml/2006/ole">
            <mc:AlternateContent xmlns:mc="http://schemas.openxmlformats.org/markup-compatibility/2006">
              <mc:Choice xmlns:v="urn:schemas-microsoft-com:vml" Requires="v">
                <p:oleObj name="Equation" r:id="rId3" imgW="1269720" imgH="711000" progId="Equation.DSMT4">
                  <p:embed/>
                </p:oleObj>
              </mc:Choice>
              <mc:Fallback>
                <p:oleObj name="Equation" r:id="rId3" imgW="1269720" imgH="711000" progId="Equation.DSMT4">
                  <p:embed/>
                  <p:pic>
                    <p:nvPicPr>
                      <p:cNvPr id="95242" name="Object 8">
                        <a:extLst>
                          <a:ext uri="{FF2B5EF4-FFF2-40B4-BE49-F238E27FC236}">
                            <a16:creationId xmlns:a16="http://schemas.microsoft.com/office/drawing/2014/main" id="{B1EBCE5A-494F-5631-857C-11B4B6769E10}"/>
                          </a:ext>
                        </a:extLst>
                      </p:cNvPr>
                      <p:cNvPicPr>
                        <a:picLocks noChangeAspect="1" noChangeArrowheads="1"/>
                      </p:cNvPicPr>
                      <p:nvPr/>
                    </p:nvPicPr>
                    <p:blipFill>
                      <a:blip r:embed="rId4"/>
                      <a:srcRect/>
                      <a:stretch>
                        <a:fillRect/>
                      </a:stretch>
                    </p:blipFill>
                    <p:spPr bwMode="auto">
                      <a:xfrm>
                        <a:off x="5777626" y="1482894"/>
                        <a:ext cx="1716087" cy="960437"/>
                      </a:xfrm>
                      <a:prstGeom prst="rect">
                        <a:avLst/>
                      </a:prstGeom>
                      <a:noFill/>
                      <a:ln>
                        <a:solidFill>
                          <a:srgbClr val="C00000"/>
                        </a:solidFill>
                      </a:ln>
                    </p:spPr>
                  </p:pic>
                </p:oleObj>
              </mc:Fallback>
            </mc:AlternateContent>
          </a:graphicData>
        </a:graphic>
      </p:graphicFrame>
      <p:graphicFrame>
        <p:nvGraphicFramePr>
          <p:cNvPr id="9" name="Object 9">
            <a:extLst>
              <a:ext uri="{FF2B5EF4-FFF2-40B4-BE49-F238E27FC236}">
                <a16:creationId xmlns:a16="http://schemas.microsoft.com/office/drawing/2014/main" id="{2A242A82-5259-6B30-02C7-AD1D51577C7D}"/>
              </a:ext>
            </a:extLst>
          </p:cNvPr>
          <p:cNvGraphicFramePr>
            <a:graphicFrameLocks noChangeAspect="1"/>
          </p:cNvGraphicFramePr>
          <p:nvPr>
            <p:extLst>
              <p:ext uri="{D42A27DB-BD31-4B8C-83A1-F6EECF244321}">
                <p14:modId xmlns:p14="http://schemas.microsoft.com/office/powerpoint/2010/main" val="308948108"/>
              </p:ext>
            </p:extLst>
          </p:nvPr>
        </p:nvGraphicFramePr>
        <p:xfrm>
          <a:off x="1073150" y="4040188"/>
          <a:ext cx="7634288" cy="747712"/>
        </p:xfrm>
        <a:graphic>
          <a:graphicData uri="http://schemas.openxmlformats.org/presentationml/2006/ole">
            <mc:AlternateContent xmlns:mc="http://schemas.openxmlformats.org/markup-compatibility/2006">
              <mc:Choice xmlns:v="urn:schemas-microsoft-com:vml" Requires="v">
                <p:oleObj name="Equation" r:id="rId5" imgW="5181480" imgH="507960" progId="Equation.DSMT4">
                  <p:embed/>
                </p:oleObj>
              </mc:Choice>
              <mc:Fallback>
                <p:oleObj name="Equation" r:id="rId5" imgW="5181480" imgH="507960" progId="Equation.DSMT4">
                  <p:embed/>
                  <p:pic>
                    <p:nvPicPr>
                      <p:cNvPr id="95243" name="Object 9">
                        <a:extLst>
                          <a:ext uri="{FF2B5EF4-FFF2-40B4-BE49-F238E27FC236}">
                            <a16:creationId xmlns:a16="http://schemas.microsoft.com/office/drawing/2014/main" id="{55B7F2A4-AC9B-7AE4-90D9-5A4E56AF4F0F}"/>
                          </a:ext>
                        </a:extLst>
                      </p:cNvPr>
                      <p:cNvPicPr>
                        <a:picLocks noChangeAspect="1" noChangeArrowheads="1"/>
                      </p:cNvPicPr>
                      <p:nvPr/>
                    </p:nvPicPr>
                    <p:blipFill>
                      <a:blip r:embed="rId6"/>
                      <a:srcRect/>
                      <a:stretch>
                        <a:fillRect/>
                      </a:stretch>
                    </p:blipFill>
                    <p:spPr bwMode="auto">
                      <a:xfrm>
                        <a:off x="1073150" y="4040188"/>
                        <a:ext cx="7634288" cy="747712"/>
                      </a:xfrm>
                      <a:prstGeom prst="rect">
                        <a:avLst/>
                      </a:prstGeom>
                      <a:noFill/>
                      <a:ln>
                        <a:solidFill>
                          <a:srgbClr val="C00000"/>
                        </a:solidFill>
                      </a:ln>
                    </p:spPr>
                  </p:pic>
                </p:oleObj>
              </mc:Fallback>
            </mc:AlternateContent>
          </a:graphicData>
        </a:graphic>
      </p:graphicFrame>
      <p:pic>
        <p:nvPicPr>
          <p:cNvPr id="17" name="Picture 16">
            <a:extLst>
              <a:ext uri="{FF2B5EF4-FFF2-40B4-BE49-F238E27FC236}">
                <a16:creationId xmlns:a16="http://schemas.microsoft.com/office/drawing/2014/main" id="{3E3166ED-6A2F-5312-EDBB-41352F6229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23725" y="2355064"/>
            <a:ext cx="4191000" cy="1600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1CCB724D-F67F-46F9-7FC0-3EB147CAFFAF}"/>
              </a:ext>
            </a:extLst>
          </p:cNvPr>
          <p:cNvSpPr txBox="1">
            <a:spLocks noChangeArrowheads="1"/>
          </p:cNvSpPr>
          <p:nvPr/>
        </p:nvSpPr>
        <p:spPr bwMode="auto">
          <a:xfrm>
            <a:off x="1028157" y="4930514"/>
            <a:ext cx="776192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400"/>
              <a:t>Mặt cắt A xoay 1 góc 5,53.10</a:t>
            </a:r>
            <a:r>
              <a:rPr lang="en-US" altLang="en-US" sz="2400" baseline="30000"/>
              <a:t>-4</a:t>
            </a:r>
            <a:r>
              <a:rPr lang="en-US" altLang="en-US" sz="2400"/>
              <a:t> rad ngược chiều kim đồng hồ</a:t>
            </a:r>
          </a:p>
        </p:txBody>
      </p:sp>
    </p:spTree>
    <p:extLst>
      <p:ext uri="{BB962C8B-B14F-4D97-AF65-F5344CB8AC3E}">
        <p14:creationId xmlns:p14="http://schemas.microsoft.com/office/powerpoint/2010/main" val="1661346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86" name="Rectangle: Rounded Corners 15385">
            <a:extLst>
              <a:ext uri="{FF2B5EF4-FFF2-40B4-BE49-F238E27FC236}">
                <a16:creationId xmlns:a16="http://schemas.microsoft.com/office/drawing/2014/main" id="{D787476C-6844-B463-2BD4-990639929F94}"/>
              </a:ext>
            </a:extLst>
          </p:cNvPr>
          <p:cNvSpPr/>
          <p:nvPr/>
        </p:nvSpPr>
        <p:spPr bwMode="auto">
          <a:xfrm>
            <a:off x="1556176" y="1082175"/>
            <a:ext cx="1802845" cy="578882"/>
          </a:xfrm>
          <a:prstGeom prst="roundRect">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R="0" defTabSz="914400" rtl="0" eaLnBrk="1" fontAlgn="base" latinLnBrk="0" hangingPunct="1">
              <a:lnSpc>
                <a:spcPct val="100000"/>
              </a:lnSpc>
              <a:spcBef>
                <a:spcPct val="50000"/>
              </a:spcBef>
              <a:spcAft>
                <a:spcPct val="0"/>
              </a:spcAft>
              <a:buClrTx/>
              <a:buSzTx/>
              <a:tabLst/>
            </a:pPr>
            <a:r>
              <a:rPr kumimoji="0" lang="en-US" sz="2800" b="0" i="0" u="none" strike="noStrike" cap="none" normalizeH="0" baseline="0">
                <a:ln>
                  <a:noFill/>
                </a:ln>
                <a:solidFill>
                  <a:schemeClr val="tx1"/>
                </a:solidFill>
                <a:effectLst/>
                <a:latin typeface="VNI-Helve" pitchFamily="2" charset="0"/>
              </a:rPr>
              <a:t>Giới thiệu</a:t>
            </a:r>
          </a:p>
        </p:txBody>
      </p:sp>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 March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grpSp>
        <p:nvGrpSpPr>
          <p:cNvPr id="15" name="Group 14">
            <a:extLst>
              <a:ext uri="{FF2B5EF4-FFF2-40B4-BE49-F238E27FC236}">
                <a16:creationId xmlns:a16="http://schemas.microsoft.com/office/drawing/2014/main" id="{16794B48-8AE6-BA81-907E-5BEE39169A0B}"/>
              </a:ext>
            </a:extLst>
          </p:cNvPr>
          <p:cNvGrpSpPr/>
          <p:nvPr/>
        </p:nvGrpSpPr>
        <p:grpSpPr>
          <a:xfrm>
            <a:off x="1119187" y="1072140"/>
            <a:ext cx="535155" cy="577099"/>
            <a:chOff x="1744824" y="1853297"/>
            <a:chExt cx="485192" cy="523220"/>
          </a:xfrm>
        </p:grpSpPr>
        <p:sp>
          <p:nvSpPr>
            <p:cNvPr id="13" name="Oval 12">
              <a:extLst>
                <a:ext uri="{FF2B5EF4-FFF2-40B4-BE49-F238E27FC236}">
                  <a16:creationId xmlns:a16="http://schemas.microsoft.com/office/drawing/2014/main" id="{F6294C3F-4A75-4723-AAF5-7B4BD6C0489A}"/>
                </a:ext>
              </a:extLst>
            </p:cNvPr>
            <p:cNvSpPr/>
            <p:nvPr/>
          </p:nvSpPr>
          <p:spPr bwMode="auto">
            <a:xfrm>
              <a:off x="1744824" y="1866122"/>
              <a:ext cx="485192" cy="485192"/>
            </a:xfrm>
            <a:prstGeom prst="ellipse">
              <a:avLst/>
            </a:prstGeom>
            <a:noFill/>
            <a:ln w="571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14" name="TextBox 13">
              <a:extLst>
                <a:ext uri="{FF2B5EF4-FFF2-40B4-BE49-F238E27FC236}">
                  <a16:creationId xmlns:a16="http://schemas.microsoft.com/office/drawing/2014/main" id="{33E1AFA4-61B5-149A-941F-BB3C1F2A38C8}"/>
                </a:ext>
              </a:extLst>
            </p:cNvPr>
            <p:cNvSpPr txBox="1"/>
            <p:nvPr/>
          </p:nvSpPr>
          <p:spPr>
            <a:xfrm>
              <a:off x="1790607" y="1853297"/>
              <a:ext cx="382554" cy="523220"/>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1</a:t>
              </a:r>
            </a:p>
          </p:txBody>
        </p:sp>
      </p:grpSp>
      <p:pic>
        <p:nvPicPr>
          <p:cNvPr id="4" name="Picture 3">
            <a:extLst>
              <a:ext uri="{FF2B5EF4-FFF2-40B4-BE49-F238E27FC236}">
                <a16:creationId xmlns:a16="http://schemas.microsoft.com/office/drawing/2014/main" id="{4E4D9D7D-DCDD-4130-5ECB-5832322EB79F}"/>
              </a:ext>
            </a:extLst>
          </p:cNvPr>
          <p:cNvPicPr>
            <a:picLocks noChangeAspect="1"/>
          </p:cNvPicPr>
          <p:nvPr/>
        </p:nvPicPr>
        <p:blipFill>
          <a:blip r:embed="rId3"/>
          <a:stretch>
            <a:fillRect/>
          </a:stretch>
        </p:blipFill>
        <p:spPr>
          <a:xfrm>
            <a:off x="2137199" y="1805799"/>
            <a:ext cx="4869602" cy="3246401"/>
          </a:xfrm>
          <a:prstGeom prst="rect">
            <a:avLst/>
          </a:prstGeom>
        </p:spPr>
      </p:pic>
    </p:spTree>
    <p:extLst>
      <p:ext uri="{BB962C8B-B14F-4D97-AF65-F5344CB8AC3E}">
        <p14:creationId xmlns:p14="http://schemas.microsoft.com/office/powerpoint/2010/main" val="10242117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Alternate Process 1">
            <a:extLst>
              <a:ext uri="{FF2B5EF4-FFF2-40B4-BE49-F238E27FC236}">
                <a16:creationId xmlns:a16="http://schemas.microsoft.com/office/drawing/2014/main" id="{C136EF0A-F0A5-97A3-DDA5-84384996D4B3}"/>
              </a:ext>
            </a:extLst>
          </p:cNvPr>
          <p:cNvSpPr/>
          <p:nvPr/>
        </p:nvSpPr>
        <p:spPr bwMode="auto">
          <a:xfrm>
            <a:off x="1416469" y="986700"/>
            <a:ext cx="7664334" cy="510778"/>
          </a:xfrm>
          <a:prstGeom prst="flowChartAlternateProcess">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R="0" algn="l" defTabSz="914400" rtl="0" eaLnBrk="1" fontAlgn="base" latinLnBrk="0" hangingPunct="1">
              <a:lnSpc>
                <a:spcPct val="100000"/>
              </a:lnSpc>
              <a:spcBef>
                <a:spcPct val="50000"/>
              </a:spcBef>
              <a:spcAft>
                <a:spcPct val="0"/>
              </a:spcAft>
              <a:buClrTx/>
              <a:buSzTx/>
              <a:tabLst/>
            </a:pPr>
            <a:r>
              <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rPr>
              <a:t>Ứng suất tr</a:t>
            </a:r>
            <a:r>
              <a:rPr lang="en-US" sz="2400">
                <a:latin typeface="Arial" panose="020B0604020202020204" pitchFamily="34" charset="0"/>
                <a:cs typeface="Arial" panose="020B0604020202020204" pitchFamily="34" charset="0"/>
              </a:rPr>
              <a:t>ên mặt cắt ngang của thanh tròn chịu xoắn</a:t>
            </a: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 March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grpSp>
        <p:nvGrpSpPr>
          <p:cNvPr id="15" name="Group 14">
            <a:extLst>
              <a:ext uri="{FF2B5EF4-FFF2-40B4-BE49-F238E27FC236}">
                <a16:creationId xmlns:a16="http://schemas.microsoft.com/office/drawing/2014/main" id="{16794B48-8AE6-BA81-907E-5BEE39169A0B}"/>
              </a:ext>
            </a:extLst>
          </p:cNvPr>
          <p:cNvGrpSpPr/>
          <p:nvPr/>
        </p:nvGrpSpPr>
        <p:grpSpPr>
          <a:xfrm>
            <a:off x="981347" y="964984"/>
            <a:ext cx="496077" cy="509190"/>
            <a:chOff x="1744824" y="1853297"/>
            <a:chExt cx="485192" cy="498017"/>
          </a:xfrm>
        </p:grpSpPr>
        <p:sp>
          <p:nvSpPr>
            <p:cNvPr id="13" name="Oval 12">
              <a:extLst>
                <a:ext uri="{FF2B5EF4-FFF2-40B4-BE49-F238E27FC236}">
                  <a16:creationId xmlns:a16="http://schemas.microsoft.com/office/drawing/2014/main" id="{F6294C3F-4A75-4723-AAF5-7B4BD6C0489A}"/>
                </a:ext>
              </a:extLst>
            </p:cNvPr>
            <p:cNvSpPr/>
            <p:nvPr/>
          </p:nvSpPr>
          <p:spPr bwMode="auto">
            <a:xfrm>
              <a:off x="1744824" y="1866122"/>
              <a:ext cx="485192" cy="485192"/>
            </a:xfrm>
            <a:prstGeom prst="ellipse">
              <a:avLst/>
            </a:prstGeom>
            <a:noFill/>
            <a:ln w="571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14" name="TextBox 13">
              <a:extLst>
                <a:ext uri="{FF2B5EF4-FFF2-40B4-BE49-F238E27FC236}">
                  <a16:creationId xmlns:a16="http://schemas.microsoft.com/office/drawing/2014/main" id="{33E1AFA4-61B5-149A-941F-BB3C1F2A38C8}"/>
                </a:ext>
              </a:extLst>
            </p:cNvPr>
            <p:cNvSpPr txBox="1"/>
            <p:nvPr/>
          </p:nvSpPr>
          <p:spPr>
            <a:xfrm>
              <a:off x="1790607" y="1853297"/>
              <a:ext cx="382554" cy="474371"/>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3</a:t>
              </a:r>
            </a:p>
          </p:txBody>
        </p:sp>
      </p:grpSp>
      <p:sp>
        <p:nvSpPr>
          <p:cNvPr id="5" name="TextBox 4">
            <a:extLst>
              <a:ext uri="{FF2B5EF4-FFF2-40B4-BE49-F238E27FC236}">
                <a16:creationId xmlns:a16="http://schemas.microsoft.com/office/drawing/2014/main" id="{9A01DEDE-B713-4E1C-6928-AC67BA856F0B}"/>
              </a:ext>
            </a:extLst>
          </p:cNvPr>
          <p:cNvSpPr txBox="1"/>
          <p:nvPr/>
        </p:nvSpPr>
        <p:spPr>
          <a:xfrm>
            <a:off x="4097209" y="1427519"/>
            <a:ext cx="1547812"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Ví dụ 2:</a:t>
            </a:r>
          </a:p>
        </p:txBody>
      </p:sp>
      <p:sp>
        <p:nvSpPr>
          <p:cNvPr id="6" name="TextBox 5">
            <a:extLst>
              <a:ext uri="{FF2B5EF4-FFF2-40B4-BE49-F238E27FC236}">
                <a16:creationId xmlns:a16="http://schemas.microsoft.com/office/drawing/2014/main" id="{4D3ABC1C-3C30-D154-ED66-4C704E6E328E}"/>
              </a:ext>
            </a:extLst>
          </p:cNvPr>
          <p:cNvSpPr txBox="1"/>
          <p:nvPr/>
        </p:nvSpPr>
        <p:spPr>
          <a:xfrm>
            <a:off x="1119188" y="1890817"/>
            <a:ext cx="7659947" cy="2677656"/>
          </a:xfrm>
          <a:prstGeom prst="rect">
            <a:avLst/>
          </a:prstGeom>
          <a:noFill/>
        </p:spPr>
        <p:txBody>
          <a:bodyPr wrap="square" rtlCol="0">
            <a:spAutoFit/>
          </a:bodyPr>
          <a:lstStyle/>
          <a:p>
            <a:pPr algn="just"/>
            <a:r>
              <a:rPr lang="en-US" sz="2800">
                <a:latin typeface="Arial" panose="020B0604020202020204" pitchFamily="34" charset="0"/>
                <a:cs typeface="Arial" panose="020B0604020202020204" pitchFamily="34" charset="0"/>
              </a:rPr>
              <a:t>Trục trụ bậc được đỡ trên hai ổ lăn A và D (bỏ qua ma sát giữa ổ và trục), chịu lực như trên hình, xác định các đường kính d1, d2, d3 của trục theo điều kiện bền. Tính góc xoay của hai mặt cắt A và D theo các đường kính tìm được. Biết:</a:t>
            </a:r>
          </a:p>
        </p:txBody>
      </p:sp>
      <p:graphicFrame>
        <p:nvGraphicFramePr>
          <p:cNvPr id="7" name="Object 6">
            <a:extLst>
              <a:ext uri="{FF2B5EF4-FFF2-40B4-BE49-F238E27FC236}">
                <a16:creationId xmlns:a16="http://schemas.microsoft.com/office/drawing/2014/main" id="{B24AB427-F934-5B25-963C-D4FAED86772E}"/>
              </a:ext>
            </a:extLst>
          </p:cNvPr>
          <p:cNvGraphicFramePr>
            <a:graphicFrameLocks noChangeAspect="1"/>
          </p:cNvGraphicFramePr>
          <p:nvPr>
            <p:extLst>
              <p:ext uri="{D42A27DB-BD31-4B8C-83A1-F6EECF244321}">
                <p14:modId xmlns:p14="http://schemas.microsoft.com/office/powerpoint/2010/main" val="4049661762"/>
              </p:ext>
            </p:extLst>
          </p:nvPr>
        </p:nvGraphicFramePr>
        <p:xfrm>
          <a:off x="1223725" y="4566399"/>
          <a:ext cx="7576998" cy="474976"/>
        </p:xfrm>
        <a:graphic>
          <a:graphicData uri="http://schemas.openxmlformats.org/presentationml/2006/ole">
            <mc:AlternateContent xmlns:mc="http://schemas.openxmlformats.org/markup-compatibility/2006">
              <mc:Choice xmlns:v="urn:schemas-microsoft-com:vml" Requires="v">
                <p:oleObj name="Equation" r:id="rId3" imgW="4254480" imgH="266400" progId="Equation.DSMT4">
                  <p:embed/>
                </p:oleObj>
              </mc:Choice>
              <mc:Fallback>
                <p:oleObj name="Equation" r:id="rId3" imgW="4254480" imgH="266400" progId="Equation.DSMT4">
                  <p:embed/>
                  <p:pic>
                    <p:nvPicPr>
                      <p:cNvPr id="0" name=""/>
                      <p:cNvPicPr/>
                      <p:nvPr/>
                    </p:nvPicPr>
                    <p:blipFill>
                      <a:blip r:embed="rId4"/>
                      <a:stretch>
                        <a:fillRect/>
                      </a:stretch>
                    </p:blipFill>
                    <p:spPr>
                      <a:xfrm>
                        <a:off x="1223725" y="4566399"/>
                        <a:ext cx="7576998" cy="474976"/>
                      </a:xfrm>
                      <a:prstGeom prst="rect">
                        <a:avLst/>
                      </a:prstGeom>
                    </p:spPr>
                  </p:pic>
                </p:oleObj>
              </mc:Fallback>
            </mc:AlternateContent>
          </a:graphicData>
        </a:graphic>
      </p:graphicFrame>
    </p:spTree>
    <p:extLst>
      <p:ext uri="{BB962C8B-B14F-4D97-AF65-F5344CB8AC3E}">
        <p14:creationId xmlns:p14="http://schemas.microsoft.com/office/powerpoint/2010/main" val="2444521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Alternate Process 1">
            <a:extLst>
              <a:ext uri="{FF2B5EF4-FFF2-40B4-BE49-F238E27FC236}">
                <a16:creationId xmlns:a16="http://schemas.microsoft.com/office/drawing/2014/main" id="{C136EF0A-F0A5-97A3-DDA5-84384996D4B3}"/>
              </a:ext>
            </a:extLst>
          </p:cNvPr>
          <p:cNvSpPr/>
          <p:nvPr/>
        </p:nvSpPr>
        <p:spPr bwMode="auto">
          <a:xfrm>
            <a:off x="1416469" y="986700"/>
            <a:ext cx="7664334" cy="510778"/>
          </a:xfrm>
          <a:prstGeom prst="flowChartAlternateProcess">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R="0" algn="l" defTabSz="914400" rtl="0" eaLnBrk="1" fontAlgn="base" latinLnBrk="0" hangingPunct="1">
              <a:lnSpc>
                <a:spcPct val="100000"/>
              </a:lnSpc>
              <a:spcBef>
                <a:spcPct val="50000"/>
              </a:spcBef>
              <a:spcAft>
                <a:spcPct val="0"/>
              </a:spcAft>
              <a:buClrTx/>
              <a:buSzTx/>
              <a:tabLst/>
            </a:pPr>
            <a:r>
              <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rPr>
              <a:t>Ứng suất tr</a:t>
            </a:r>
            <a:r>
              <a:rPr lang="en-US" sz="2400">
                <a:latin typeface="Arial" panose="020B0604020202020204" pitchFamily="34" charset="0"/>
                <a:cs typeface="Arial" panose="020B0604020202020204" pitchFamily="34" charset="0"/>
              </a:rPr>
              <a:t>ên mặt cắt ngang của thanh tròn chịu xoắn</a:t>
            </a: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 March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grpSp>
        <p:nvGrpSpPr>
          <p:cNvPr id="15" name="Group 14">
            <a:extLst>
              <a:ext uri="{FF2B5EF4-FFF2-40B4-BE49-F238E27FC236}">
                <a16:creationId xmlns:a16="http://schemas.microsoft.com/office/drawing/2014/main" id="{16794B48-8AE6-BA81-907E-5BEE39169A0B}"/>
              </a:ext>
            </a:extLst>
          </p:cNvPr>
          <p:cNvGrpSpPr/>
          <p:nvPr/>
        </p:nvGrpSpPr>
        <p:grpSpPr>
          <a:xfrm>
            <a:off x="981347" y="964984"/>
            <a:ext cx="496077" cy="509190"/>
            <a:chOff x="1744824" y="1853297"/>
            <a:chExt cx="485192" cy="498017"/>
          </a:xfrm>
        </p:grpSpPr>
        <p:sp>
          <p:nvSpPr>
            <p:cNvPr id="13" name="Oval 12">
              <a:extLst>
                <a:ext uri="{FF2B5EF4-FFF2-40B4-BE49-F238E27FC236}">
                  <a16:creationId xmlns:a16="http://schemas.microsoft.com/office/drawing/2014/main" id="{F6294C3F-4A75-4723-AAF5-7B4BD6C0489A}"/>
                </a:ext>
              </a:extLst>
            </p:cNvPr>
            <p:cNvSpPr/>
            <p:nvPr/>
          </p:nvSpPr>
          <p:spPr bwMode="auto">
            <a:xfrm>
              <a:off x="1744824" y="1866122"/>
              <a:ext cx="485192" cy="485192"/>
            </a:xfrm>
            <a:prstGeom prst="ellipse">
              <a:avLst/>
            </a:prstGeom>
            <a:noFill/>
            <a:ln w="571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14" name="TextBox 13">
              <a:extLst>
                <a:ext uri="{FF2B5EF4-FFF2-40B4-BE49-F238E27FC236}">
                  <a16:creationId xmlns:a16="http://schemas.microsoft.com/office/drawing/2014/main" id="{33E1AFA4-61B5-149A-941F-BB3C1F2A38C8}"/>
                </a:ext>
              </a:extLst>
            </p:cNvPr>
            <p:cNvSpPr txBox="1"/>
            <p:nvPr/>
          </p:nvSpPr>
          <p:spPr>
            <a:xfrm>
              <a:off x="1790607" y="1853297"/>
              <a:ext cx="382554" cy="474371"/>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3</a:t>
              </a:r>
            </a:p>
          </p:txBody>
        </p:sp>
      </p:grpSp>
      <p:sp>
        <p:nvSpPr>
          <p:cNvPr id="5" name="TextBox 4">
            <a:extLst>
              <a:ext uri="{FF2B5EF4-FFF2-40B4-BE49-F238E27FC236}">
                <a16:creationId xmlns:a16="http://schemas.microsoft.com/office/drawing/2014/main" id="{9A01DEDE-B713-4E1C-6928-AC67BA856F0B}"/>
              </a:ext>
            </a:extLst>
          </p:cNvPr>
          <p:cNvSpPr txBox="1"/>
          <p:nvPr/>
        </p:nvSpPr>
        <p:spPr>
          <a:xfrm>
            <a:off x="4097209" y="1427519"/>
            <a:ext cx="1547812"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Ví dụ 2:</a:t>
            </a:r>
          </a:p>
        </p:txBody>
      </p:sp>
      <p:pic>
        <p:nvPicPr>
          <p:cNvPr id="8" name="Picture 7">
            <a:extLst>
              <a:ext uri="{FF2B5EF4-FFF2-40B4-BE49-F238E27FC236}">
                <a16:creationId xmlns:a16="http://schemas.microsoft.com/office/drawing/2014/main" id="{A2682AE4-746A-327F-2A75-F13EA0395F69}"/>
              </a:ext>
            </a:extLst>
          </p:cNvPr>
          <p:cNvPicPr>
            <a:picLocks noChangeAspect="1"/>
          </p:cNvPicPr>
          <p:nvPr/>
        </p:nvPicPr>
        <p:blipFill>
          <a:blip r:embed="rId3"/>
          <a:stretch>
            <a:fillRect/>
          </a:stretch>
        </p:blipFill>
        <p:spPr>
          <a:xfrm>
            <a:off x="3881050" y="1950739"/>
            <a:ext cx="4924425" cy="3448050"/>
          </a:xfrm>
          <a:prstGeom prst="rect">
            <a:avLst/>
          </a:prstGeom>
        </p:spPr>
      </p:pic>
      <p:pic>
        <p:nvPicPr>
          <p:cNvPr id="16" name="Picture 15">
            <a:extLst>
              <a:ext uri="{FF2B5EF4-FFF2-40B4-BE49-F238E27FC236}">
                <a16:creationId xmlns:a16="http://schemas.microsoft.com/office/drawing/2014/main" id="{2C9CF9D9-1ABF-A7C8-3739-517287E635C9}"/>
              </a:ext>
            </a:extLst>
          </p:cNvPr>
          <p:cNvPicPr>
            <a:picLocks noChangeAspect="1"/>
          </p:cNvPicPr>
          <p:nvPr/>
        </p:nvPicPr>
        <p:blipFill>
          <a:blip r:embed="rId4"/>
          <a:stretch>
            <a:fillRect/>
          </a:stretch>
        </p:blipFill>
        <p:spPr>
          <a:xfrm>
            <a:off x="1104512" y="3906124"/>
            <a:ext cx="5553075" cy="2162175"/>
          </a:xfrm>
          <a:prstGeom prst="rect">
            <a:avLst/>
          </a:prstGeom>
        </p:spPr>
      </p:pic>
    </p:spTree>
    <p:extLst>
      <p:ext uri="{BB962C8B-B14F-4D97-AF65-F5344CB8AC3E}">
        <p14:creationId xmlns:p14="http://schemas.microsoft.com/office/powerpoint/2010/main" val="3549508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Alternate Process 1">
            <a:extLst>
              <a:ext uri="{FF2B5EF4-FFF2-40B4-BE49-F238E27FC236}">
                <a16:creationId xmlns:a16="http://schemas.microsoft.com/office/drawing/2014/main" id="{C136EF0A-F0A5-97A3-DDA5-84384996D4B3}"/>
              </a:ext>
            </a:extLst>
          </p:cNvPr>
          <p:cNvSpPr/>
          <p:nvPr/>
        </p:nvSpPr>
        <p:spPr bwMode="auto">
          <a:xfrm>
            <a:off x="1416469" y="986700"/>
            <a:ext cx="7664334" cy="510778"/>
          </a:xfrm>
          <a:prstGeom prst="flowChartAlternateProcess">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R="0" algn="l" defTabSz="914400" rtl="0" eaLnBrk="1" fontAlgn="base" latinLnBrk="0" hangingPunct="1">
              <a:lnSpc>
                <a:spcPct val="100000"/>
              </a:lnSpc>
              <a:spcBef>
                <a:spcPct val="50000"/>
              </a:spcBef>
              <a:spcAft>
                <a:spcPct val="0"/>
              </a:spcAft>
              <a:buClrTx/>
              <a:buSzTx/>
              <a:tabLst/>
            </a:pPr>
            <a:r>
              <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rPr>
              <a:t>Ứng suất tr</a:t>
            </a:r>
            <a:r>
              <a:rPr lang="en-US" sz="2400">
                <a:latin typeface="Arial" panose="020B0604020202020204" pitchFamily="34" charset="0"/>
                <a:cs typeface="Arial" panose="020B0604020202020204" pitchFamily="34" charset="0"/>
              </a:rPr>
              <a:t>ên mặt cắt ngang của thanh tròn chịu xoắn</a:t>
            </a:r>
            <a:endParaRPr kumimoji="0" 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 March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grpSp>
        <p:nvGrpSpPr>
          <p:cNvPr id="15" name="Group 14">
            <a:extLst>
              <a:ext uri="{FF2B5EF4-FFF2-40B4-BE49-F238E27FC236}">
                <a16:creationId xmlns:a16="http://schemas.microsoft.com/office/drawing/2014/main" id="{16794B48-8AE6-BA81-907E-5BEE39169A0B}"/>
              </a:ext>
            </a:extLst>
          </p:cNvPr>
          <p:cNvGrpSpPr/>
          <p:nvPr/>
        </p:nvGrpSpPr>
        <p:grpSpPr>
          <a:xfrm>
            <a:off x="981347" y="964984"/>
            <a:ext cx="496077" cy="509190"/>
            <a:chOff x="1744824" y="1853297"/>
            <a:chExt cx="485192" cy="498017"/>
          </a:xfrm>
        </p:grpSpPr>
        <p:sp>
          <p:nvSpPr>
            <p:cNvPr id="13" name="Oval 12">
              <a:extLst>
                <a:ext uri="{FF2B5EF4-FFF2-40B4-BE49-F238E27FC236}">
                  <a16:creationId xmlns:a16="http://schemas.microsoft.com/office/drawing/2014/main" id="{F6294C3F-4A75-4723-AAF5-7B4BD6C0489A}"/>
                </a:ext>
              </a:extLst>
            </p:cNvPr>
            <p:cNvSpPr/>
            <p:nvPr/>
          </p:nvSpPr>
          <p:spPr bwMode="auto">
            <a:xfrm>
              <a:off x="1744824" y="1866122"/>
              <a:ext cx="485192" cy="485192"/>
            </a:xfrm>
            <a:prstGeom prst="ellipse">
              <a:avLst/>
            </a:prstGeom>
            <a:noFill/>
            <a:ln w="571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14" name="TextBox 13">
              <a:extLst>
                <a:ext uri="{FF2B5EF4-FFF2-40B4-BE49-F238E27FC236}">
                  <a16:creationId xmlns:a16="http://schemas.microsoft.com/office/drawing/2014/main" id="{33E1AFA4-61B5-149A-941F-BB3C1F2A38C8}"/>
                </a:ext>
              </a:extLst>
            </p:cNvPr>
            <p:cNvSpPr txBox="1"/>
            <p:nvPr/>
          </p:nvSpPr>
          <p:spPr>
            <a:xfrm>
              <a:off x="1790607" y="1853297"/>
              <a:ext cx="382554" cy="474371"/>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3</a:t>
              </a:r>
            </a:p>
          </p:txBody>
        </p:sp>
      </p:grpSp>
      <p:sp>
        <p:nvSpPr>
          <p:cNvPr id="5" name="TextBox 4">
            <a:extLst>
              <a:ext uri="{FF2B5EF4-FFF2-40B4-BE49-F238E27FC236}">
                <a16:creationId xmlns:a16="http://schemas.microsoft.com/office/drawing/2014/main" id="{9A01DEDE-B713-4E1C-6928-AC67BA856F0B}"/>
              </a:ext>
            </a:extLst>
          </p:cNvPr>
          <p:cNvSpPr txBox="1"/>
          <p:nvPr/>
        </p:nvSpPr>
        <p:spPr>
          <a:xfrm>
            <a:off x="4097209" y="1427519"/>
            <a:ext cx="1547812"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Ví dụ 2:</a:t>
            </a:r>
          </a:p>
        </p:txBody>
      </p:sp>
      <p:pic>
        <p:nvPicPr>
          <p:cNvPr id="4" name="Picture 3">
            <a:extLst>
              <a:ext uri="{FF2B5EF4-FFF2-40B4-BE49-F238E27FC236}">
                <a16:creationId xmlns:a16="http://schemas.microsoft.com/office/drawing/2014/main" id="{71D54B0E-5ED5-C6B2-1AFB-FE1C93083F7D}"/>
              </a:ext>
            </a:extLst>
          </p:cNvPr>
          <p:cNvPicPr>
            <a:picLocks noChangeAspect="1"/>
          </p:cNvPicPr>
          <p:nvPr/>
        </p:nvPicPr>
        <p:blipFill>
          <a:blip r:embed="rId3"/>
          <a:stretch>
            <a:fillRect/>
          </a:stretch>
        </p:blipFill>
        <p:spPr>
          <a:xfrm>
            <a:off x="1320671" y="1710763"/>
            <a:ext cx="5553075" cy="2162175"/>
          </a:xfrm>
          <a:prstGeom prst="rect">
            <a:avLst/>
          </a:prstGeom>
        </p:spPr>
      </p:pic>
    </p:spTree>
    <p:extLst>
      <p:ext uri="{BB962C8B-B14F-4D97-AF65-F5344CB8AC3E}">
        <p14:creationId xmlns:p14="http://schemas.microsoft.com/office/powerpoint/2010/main" val="8623804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 March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5" name="TextBox 4">
            <a:extLst>
              <a:ext uri="{FF2B5EF4-FFF2-40B4-BE49-F238E27FC236}">
                <a16:creationId xmlns:a16="http://schemas.microsoft.com/office/drawing/2014/main" id="{9A01DEDE-B713-4E1C-6928-AC67BA856F0B}"/>
              </a:ext>
            </a:extLst>
          </p:cNvPr>
          <p:cNvSpPr txBox="1"/>
          <p:nvPr/>
        </p:nvSpPr>
        <p:spPr>
          <a:xfrm>
            <a:off x="4190515" y="887040"/>
            <a:ext cx="1547812"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Ví dụ 2:</a:t>
            </a:r>
          </a:p>
        </p:txBody>
      </p:sp>
      <p:pic>
        <p:nvPicPr>
          <p:cNvPr id="17" name="Picture 16">
            <a:extLst>
              <a:ext uri="{FF2B5EF4-FFF2-40B4-BE49-F238E27FC236}">
                <a16:creationId xmlns:a16="http://schemas.microsoft.com/office/drawing/2014/main" id="{766B2804-563A-71FF-C5E5-4C4831942503}"/>
              </a:ext>
            </a:extLst>
          </p:cNvPr>
          <p:cNvPicPr>
            <a:picLocks noChangeAspect="1"/>
          </p:cNvPicPr>
          <p:nvPr/>
        </p:nvPicPr>
        <p:blipFill>
          <a:blip r:embed="rId3"/>
          <a:stretch>
            <a:fillRect/>
          </a:stretch>
        </p:blipFill>
        <p:spPr>
          <a:xfrm>
            <a:off x="1053871" y="1427351"/>
            <a:ext cx="5276850" cy="4333875"/>
          </a:xfrm>
          <a:prstGeom prst="rect">
            <a:avLst/>
          </a:prstGeom>
        </p:spPr>
      </p:pic>
      <p:graphicFrame>
        <p:nvGraphicFramePr>
          <p:cNvPr id="18" name="Object 17">
            <a:extLst>
              <a:ext uri="{FF2B5EF4-FFF2-40B4-BE49-F238E27FC236}">
                <a16:creationId xmlns:a16="http://schemas.microsoft.com/office/drawing/2014/main" id="{F134244F-71F5-AB88-004E-0CA2FC4D8182}"/>
              </a:ext>
            </a:extLst>
          </p:cNvPr>
          <p:cNvGraphicFramePr>
            <a:graphicFrameLocks noChangeAspect="1"/>
          </p:cNvGraphicFramePr>
          <p:nvPr>
            <p:extLst>
              <p:ext uri="{D42A27DB-BD31-4B8C-83A1-F6EECF244321}">
                <p14:modId xmlns:p14="http://schemas.microsoft.com/office/powerpoint/2010/main" val="456122827"/>
              </p:ext>
            </p:extLst>
          </p:nvPr>
        </p:nvGraphicFramePr>
        <p:xfrm>
          <a:off x="6193225" y="1247980"/>
          <a:ext cx="2772691" cy="931806"/>
        </p:xfrm>
        <a:graphic>
          <a:graphicData uri="http://schemas.openxmlformats.org/presentationml/2006/ole">
            <mc:AlternateContent xmlns:mc="http://schemas.openxmlformats.org/markup-compatibility/2006">
              <mc:Choice xmlns:v="urn:schemas-microsoft-com:vml" Requires="v">
                <p:oleObj name="Equation" r:id="rId4" imgW="1549080" imgH="520560" progId="Equation.DSMT4">
                  <p:embed/>
                </p:oleObj>
              </mc:Choice>
              <mc:Fallback>
                <p:oleObj name="Equation" r:id="rId4" imgW="1549080" imgH="520560" progId="Equation.DSMT4">
                  <p:embed/>
                  <p:pic>
                    <p:nvPicPr>
                      <p:cNvPr id="0" name=""/>
                      <p:cNvPicPr/>
                      <p:nvPr/>
                    </p:nvPicPr>
                    <p:blipFill>
                      <a:blip r:embed="rId5"/>
                      <a:stretch>
                        <a:fillRect/>
                      </a:stretch>
                    </p:blipFill>
                    <p:spPr>
                      <a:xfrm>
                        <a:off x="6193225" y="1247980"/>
                        <a:ext cx="2772691" cy="931806"/>
                      </a:xfrm>
                      <a:prstGeom prst="rect">
                        <a:avLst/>
                      </a:prstGeom>
                      <a:ln>
                        <a:solidFill>
                          <a:srgbClr val="C00000"/>
                        </a:solidFill>
                      </a:ln>
                    </p:spPr>
                  </p:pic>
                </p:oleObj>
              </mc:Fallback>
            </mc:AlternateContent>
          </a:graphicData>
        </a:graphic>
      </p:graphicFrame>
      <p:graphicFrame>
        <p:nvGraphicFramePr>
          <p:cNvPr id="19" name="Object 18">
            <a:extLst>
              <a:ext uri="{FF2B5EF4-FFF2-40B4-BE49-F238E27FC236}">
                <a16:creationId xmlns:a16="http://schemas.microsoft.com/office/drawing/2014/main" id="{B6A1273D-98DD-FA18-8796-E773117A1CF7}"/>
              </a:ext>
            </a:extLst>
          </p:cNvPr>
          <p:cNvGraphicFramePr>
            <a:graphicFrameLocks noChangeAspect="1"/>
          </p:cNvGraphicFramePr>
          <p:nvPr>
            <p:extLst>
              <p:ext uri="{D42A27DB-BD31-4B8C-83A1-F6EECF244321}">
                <p14:modId xmlns:p14="http://schemas.microsoft.com/office/powerpoint/2010/main" val="3149479292"/>
              </p:ext>
            </p:extLst>
          </p:nvPr>
        </p:nvGraphicFramePr>
        <p:xfrm>
          <a:off x="6062222" y="2741853"/>
          <a:ext cx="2903694" cy="877861"/>
        </p:xfrm>
        <a:graphic>
          <a:graphicData uri="http://schemas.openxmlformats.org/presentationml/2006/ole">
            <mc:AlternateContent xmlns:mc="http://schemas.openxmlformats.org/markup-compatibility/2006">
              <mc:Choice xmlns:v="urn:schemas-microsoft-com:vml" Requires="v">
                <p:oleObj name="Equation" r:id="rId6" imgW="1638000" imgH="495000" progId="Equation.DSMT4">
                  <p:embed/>
                </p:oleObj>
              </mc:Choice>
              <mc:Fallback>
                <p:oleObj name="Equation" r:id="rId6" imgW="1638000" imgH="495000" progId="Equation.DSMT4">
                  <p:embed/>
                  <p:pic>
                    <p:nvPicPr>
                      <p:cNvPr id="0" name=""/>
                      <p:cNvPicPr/>
                      <p:nvPr/>
                    </p:nvPicPr>
                    <p:blipFill>
                      <a:blip r:embed="rId7"/>
                      <a:stretch>
                        <a:fillRect/>
                      </a:stretch>
                    </p:blipFill>
                    <p:spPr>
                      <a:xfrm>
                        <a:off x="6062222" y="2741853"/>
                        <a:ext cx="2903694" cy="877861"/>
                      </a:xfrm>
                      <a:prstGeom prst="rect">
                        <a:avLst/>
                      </a:prstGeom>
                      <a:ln>
                        <a:solidFill>
                          <a:srgbClr val="C00000"/>
                        </a:solidFill>
                      </a:ln>
                    </p:spPr>
                  </p:pic>
                </p:oleObj>
              </mc:Fallback>
            </mc:AlternateContent>
          </a:graphicData>
        </a:graphic>
      </p:graphicFrame>
      <p:graphicFrame>
        <p:nvGraphicFramePr>
          <p:cNvPr id="20" name="Object 19">
            <a:extLst>
              <a:ext uri="{FF2B5EF4-FFF2-40B4-BE49-F238E27FC236}">
                <a16:creationId xmlns:a16="http://schemas.microsoft.com/office/drawing/2014/main" id="{C3FEBE51-CA5C-C75F-1E27-10CAF7BDFB1F}"/>
              </a:ext>
            </a:extLst>
          </p:cNvPr>
          <p:cNvGraphicFramePr>
            <a:graphicFrameLocks noChangeAspect="1"/>
          </p:cNvGraphicFramePr>
          <p:nvPr>
            <p:extLst>
              <p:ext uri="{D42A27DB-BD31-4B8C-83A1-F6EECF244321}">
                <p14:modId xmlns:p14="http://schemas.microsoft.com/office/powerpoint/2010/main" val="4031436307"/>
              </p:ext>
            </p:extLst>
          </p:nvPr>
        </p:nvGraphicFramePr>
        <p:xfrm>
          <a:off x="4572000" y="5409747"/>
          <a:ext cx="4152357" cy="702958"/>
        </p:xfrm>
        <a:graphic>
          <a:graphicData uri="http://schemas.openxmlformats.org/presentationml/2006/ole">
            <mc:AlternateContent xmlns:mc="http://schemas.openxmlformats.org/markup-compatibility/2006">
              <mc:Choice xmlns:v="urn:schemas-microsoft-com:vml" Requires="v">
                <p:oleObj name="Equation" r:id="rId8" imgW="3225600" imgH="545760" progId="Equation.DSMT4">
                  <p:embed/>
                </p:oleObj>
              </mc:Choice>
              <mc:Fallback>
                <p:oleObj name="Equation" r:id="rId8" imgW="3225600" imgH="545760" progId="Equation.DSMT4">
                  <p:embed/>
                  <p:pic>
                    <p:nvPicPr>
                      <p:cNvPr id="0" name=""/>
                      <p:cNvPicPr/>
                      <p:nvPr/>
                    </p:nvPicPr>
                    <p:blipFill>
                      <a:blip r:embed="rId9"/>
                      <a:stretch>
                        <a:fillRect/>
                      </a:stretch>
                    </p:blipFill>
                    <p:spPr>
                      <a:xfrm>
                        <a:off x="4572000" y="5409747"/>
                        <a:ext cx="4152357" cy="702958"/>
                      </a:xfrm>
                      <a:prstGeom prst="rect">
                        <a:avLst/>
                      </a:prstGeom>
                      <a:ln>
                        <a:solidFill>
                          <a:srgbClr val="C00000"/>
                        </a:solidFill>
                      </a:ln>
                    </p:spPr>
                  </p:pic>
                </p:oleObj>
              </mc:Fallback>
            </mc:AlternateContent>
          </a:graphicData>
        </a:graphic>
      </p:graphicFrame>
      <p:sp>
        <p:nvSpPr>
          <p:cNvPr id="21" name="TextBox 20">
            <a:extLst>
              <a:ext uri="{FF2B5EF4-FFF2-40B4-BE49-F238E27FC236}">
                <a16:creationId xmlns:a16="http://schemas.microsoft.com/office/drawing/2014/main" id="{F834A9E5-36D6-3FF2-B6AF-6273712D9B05}"/>
              </a:ext>
            </a:extLst>
          </p:cNvPr>
          <p:cNvSpPr txBox="1"/>
          <p:nvPr/>
        </p:nvSpPr>
        <p:spPr>
          <a:xfrm>
            <a:off x="6040852" y="3799085"/>
            <a:ext cx="2850736" cy="523220"/>
          </a:xfrm>
          <a:prstGeom prst="rect">
            <a:avLst/>
          </a:prstGeom>
          <a:solidFill>
            <a:schemeClr val="accent5">
              <a:lumMod val="40000"/>
              <a:lumOff val="60000"/>
            </a:schemeClr>
          </a:solidFill>
          <a:ln w="12700">
            <a:solidFill>
              <a:srgbClr val="C00000"/>
            </a:solidFill>
          </a:ln>
        </p:spPr>
        <p:txBody>
          <a:bodyPr wrap="square" rtlCol="0">
            <a:spAutoFit/>
          </a:bodyPr>
          <a:lstStyle/>
          <a:p>
            <a:pPr algn="l"/>
            <a:r>
              <a:rPr lang="en-US" sz="2800">
                <a:latin typeface="Arial" panose="020B0604020202020204" pitchFamily="34" charset="0"/>
                <a:cs typeface="Arial" panose="020B0604020202020204" pitchFamily="34" charset="0"/>
              </a:rPr>
              <a:t>Chọn </a:t>
            </a:r>
            <a:r>
              <a:rPr lang="en-US" sz="2800">
                <a:solidFill>
                  <a:srgbClr val="FF0000"/>
                </a:solidFill>
                <a:latin typeface="Arial" panose="020B0604020202020204" pitchFamily="34" charset="0"/>
                <a:cs typeface="Arial" panose="020B0604020202020204" pitchFamily="34" charset="0"/>
              </a:rPr>
              <a:t>d</a:t>
            </a:r>
            <a:r>
              <a:rPr lang="en-US" sz="2800" baseline="-25000">
                <a:solidFill>
                  <a:srgbClr val="FF0000"/>
                </a:solidFill>
                <a:latin typeface="Arial" panose="020B0604020202020204" pitchFamily="34" charset="0"/>
                <a:cs typeface="Arial" panose="020B0604020202020204" pitchFamily="34" charset="0"/>
              </a:rPr>
              <a:t>1</a:t>
            </a:r>
            <a:r>
              <a:rPr lang="en-US" sz="2800">
                <a:solidFill>
                  <a:srgbClr val="FF0000"/>
                </a:solidFill>
                <a:latin typeface="Arial" panose="020B0604020202020204" pitchFamily="34" charset="0"/>
                <a:cs typeface="Arial" panose="020B0604020202020204" pitchFamily="34" charset="0"/>
              </a:rPr>
              <a:t> = 7cm</a:t>
            </a:r>
          </a:p>
        </p:txBody>
      </p:sp>
    </p:spTree>
    <p:extLst>
      <p:ext uri="{BB962C8B-B14F-4D97-AF65-F5344CB8AC3E}">
        <p14:creationId xmlns:p14="http://schemas.microsoft.com/office/powerpoint/2010/main" val="3406419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up)">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up)">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p:cTn id="22" dur="500" fill="hold"/>
                                        <p:tgtEl>
                                          <p:spTgt spid="21"/>
                                        </p:tgtEl>
                                        <p:attrNameLst>
                                          <p:attrName>ppt_w</p:attrName>
                                        </p:attrNameLst>
                                      </p:cBhvr>
                                      <p:tavLst>
                                        <p:tav tm="0">
                                          <p:val>
                                            <p:fltVal val="0"/>
                                          </p:val>
                                        </p:tav>
                                        <p:tav tm="100000">
                                          <p:val>
                                            <p:strVal val="#ppt_w"/>
                                          </p:val>
                                        </p:tav>
                                      </p:tavLst>
                                    </p:anim>
                                    <p:anim calcmode="lin" valueType="num">
                                      <p:cBhvr>
                                        <p:cTn id="23" dur="500" fill="hold"/>
                                        <p:tgtEl>
                                          <p:spTgt spid="21"/>
                                        </p:tgtEl>
                                        <p:attrNameLst>
                                          <p:attrName>ppt_h</p:attrName>
                                        </p:attrNameLst>
                                      </p:cBhvr>
                                      <p:tavLst>
                                        <p:tav tm="0">
                                          <p:val>
                                            <p:fltVal val="0"/>
                                          </p:val>
                                        </p:tav>
                                        <p:tav tm="100000">
                                          <p:val>
                                            <p:strVal val="#ppt_h"/>
                                          </p:val>
                                        </p:tav>
                                      </p:tavLst>
                                    </p:anim>
                                    <p:animEffect transition="in" filter="fade">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 March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5" name="TextBox 4">
            <a:extLst>
              <a:ext uri="{FF2B5EF4-FFF2-40B4-BE49-F238E27FC236}">
                <a16:creationId xmlns:a16="http://schemas.microsoft.com/office/drawing/2014/main" id="{9A01DEDE-B713-4E1C-6928-AC67BA856F0B}"/>
              </a:ext>
            </a:extLst>
          </p:cNvPr>
          <p:cNvSpPr txBox="1"/>
          <p:nvPr/>
        </p:nvSpPr>
        <p:spPr>
          <a:xfrm>
            <a:off x="4190515" y="887040"/>
            <a:ext cx="1547812"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Ví dụ 2:</a:t>
            </a:r>
          </a:p>
        </p:txBody>
      </p:sp>
      <p:pic>
        <p:nvPicPr>
          <p:cNvPr id="3" name="Picture 2">
            <a:extLst>
              <a:ext uri="{FF2B5EF4-FFF2-40B4-BE49-F238E27FC236}">
                <a16:creationId xmlns:a16="http://schemas.microsoft.com/office/drawing/2014/main" id="{0158F7DA-5FBD-E16F-7D9D-385E055BB3A4}"/>
              </a:ext>
            </a:extLst>
          </p:cNvPr>
          <p:cNvPicPr>
            <a:picLocks noChangeAspect="1"/>
          </p:cNvPicPr>
          <p:nvPr/>
        </p:nvPicPr>
        <p:blipFill>
          <a:blip r:embed="rId3"/>
          <a:stretch>
            <a:fillRect/>
          </a:stretch>
        </p:blipFill>
        <p:spPr>
          <a:xfrm>
            <a:off x="926063" y="1148650"/>
            <a:ext cx="3838575" cy="3152775"/>
          </a:xfrm>
          <a:prstGeom prst="rect">
            <a:avLst/>
          </a:prstGeom>
        </p:spPr>
      </p:pic>
      <p:graphicFrame>
        <p:nvGraphicFramePr>
          <p:cNvPr id="4" name="Object 3">
            <a:extLst>
              <a:ext uri="{FF2B5EF4-FFF2-40B4-BE49-F238E27FC236}">
                <a16:creationId xmlns:a16="http://schemas.microsoft.com/office/drawing/2014/main" id="{E5041B54-BB6A-4E51-0CB1-38F518AEE66C}"/>
              </a:ext>
            </a:extLst>
          </p:cNvPr>
          <p:cNvGraphicFramePr>
            <a:graphicFrameLocks noChangeAspect="1"/>
          </p:cNvGraphicFramePr>
          <p:nvPr>
            <p:extLst>
              <p:ext uri="{D42A27DB-BD31-4B8C-83A1-F6EECF244321}">
                <p14:modId xmlns:p14="http://schemas.microsoft.com/office/powerpoint/2010/main" val="590427356"/>
              </p:ext>
            </p:extLst>
          </p:nvPr>
        </p:nvGraphicFramePr>
        <p:xfrm>
          <a:off x="4927538" y="1410260"/>
          <a:ext cx="4063578" cy="855490"/>
        </p:xfrm>
        <a:graphic>
          <a:graphicData uri="http://schemas.openxmlformats.org/presentationml/2006/ole">
            <mc:AlternateContent xmlns:mc="http://schemas.openxmlformats.org/markup-compatibility/2006">
              <mc:Choice xmlns:v="urn:schemas-microsoft-com:vml" Requires="v">
                <p:oleObj name="Equation" r:id="rId4" imgW="2412720" imgH="507960" progId="Equation.DSMT4">
                  <p:embed/>
                </p:oleObj>
              </mc:Choice>
              <mc:Fallback>
                <p:oleObj name="Equation" r:id="rId4" imgW="2412720" imgH="507960" progId="Equation.DSMT4">
                  <p:embed/>
                  <p:pic>
                    <p:nvPicPr>
                      <p:cNvPr id="0" name=""/>
                      <p:cNvPicPr/>
                      <p:nvPr/>
                    </p:nvPicPr>
                    <p:blipFill>
                      <a:blip r:embed="rId5"/>
                      <a:stretch>
                        <a:fillRect/>
                      </a:stretch>
                    </p:blipFill>
                    <p:spPr>
                      <a:xfrm>
                        <a:off x="4927538" y="1410260"/>
                        <a:ext cx="4063578" cy="855490"/>
                      </a:xfrm>
                      <a:prstGeom prst="rect">
                        <a:avLst/>
                      </a:prstGeom>
                      <a:ln>
                        <a:solidFill>
                          <a:srgbClr val="C00000"/>
                        </a:solidFill>
                      </a:ln>
                    </p:spPr>
                  </p:pic>
                </p:oleObj>
              </mc:Fallback>
            </mc:AlternateContent>
          </a:graphicData>
        </a:graphic>
      </p:graphicFrame>
      <p:graphicFrame>
        <p:nvGraphicFramePr>
          <p:cNvPr id="6" name="Object 5">
            <a:extLst>
              <a:ext uri="{FF2B5EF4-FFF2-40B4-BE49-F238E27FC236}">
                <a16:creationId xmlns:a16="http://schemas.microsoft.com/office/drawing/2014/main" id="{E3488DB5-2C7E-227D-32C3-4095D5DDD838}"/>
              </a:ext>
            </a:extLst>
          </p:cNvPr>
          <p:cNvGraphicFramePr>
            <a:graphicFrameLocks noChangeAspect="1"/>
          </p:cNvGraphicFramePr>
          <p:nvPr>
            <p:extLst>
              <p:ext uri="{D42A27DB-BD31-4B8C-83A1-F6EECF244321}">
                <p14:modId xmlns:p14="http://schemas.microsoft.com/office/powerpoint/2010/main" val="1256081397"/>
              </p:ext>
            </p:extLst>
          </p:nvPr>
        </p:nvGraphicFramePr>
        <p:xfrm>
          <a:off x="4516368" y="2410202"/>
          <a:ext cx="4474748" cy="757536"/>
        </p:xfrm>
        <a:graphic>
          <a:graphicData uri="http://schemas.openxmlformats.org/presentationml/2006/ole">
            <mc:AlternateContent xmlns:mc="http://schemas.openxmlformats.org/markup-compatibility/2006">
              <mc:Choice xmlns:v="urn:schemas-microsoft-com:vml" Requires="v">
                <p:oleObj name="Equation" r:id="rId6" imgW="3225600" imgH="545760" progId="Equation.DSMT4">
                  <p:embed/>
                </p:oleObj>
              </mc:Choice>
              <mc:Fallback>
                <p:oleObj name="Equation" r:id="rId6" imgW="3225600" imgH="545760" progId="Equation.DSMT4">
                  <p:embed/>
                  <p:pic>
                    <p:nvPicPr>
                      <p:cNvPr id="0" name=""/>
                      <p:cNvPicPr/>
                      <p:nvPr/>
                    </p:nvPicPr>
                    <p:blipFill>
                      <a:blip r:embed="rId7"/>
                      <a:stretch>
                        <a:fillRect/>
                      </a:stretch>
                    </p:blipFill>
                    <p:spPr>
                      <a:xfrm>
                        <a:off x="4516368" y="2410202"/>
                        <a:ext cx="4474748" cy="757536"/>
                      </a:xfrm>
                      <a:prstGeom prst="rect">
                        <a:avLst/>
                      </a:prstGeom>
                      <a:ln>
                        <a:solidFill>
                          <a:srgbClr val="C00000"/>
                        </a:solidFill>
                      </a:ln>
                    </p:spPr>
                  </p:pic>
                </p:oleObj>
              </mc:Fallback>
            </mc:AlternateContent>
          </a:graphicData>
        </a:graphic>
      </p:graphicFrame>
      <p:sp>
        <p:nvSpPr>
          <p:cNvPr id="7" name="TextBox 6">
            <a:extLst>
              <a:ext uri="{FF2B5EF4-FFF2-40B4-BE49-F238E27FC236}">
                <a16:creationId xmlns:a16="http://schemas.microsoft.com/office/drawing/2014/main" id="{B3814162-0159-7783-D450-749314D77259}"/>
              </a:ext>
            </a:extLst>
          </p:cNvPr>
          <p:cNvSpPr txBox="1"/>
          <p:nvPr/>
        </p:nvSpPr>
        <p:spPr>
          <a:xfrm>
            <a:off x="4901876" y="3365520"/>
            <a:ext cx="2817845" cy="523220"/>
          </a:xfrm>
          <a:prstGeom prst="rect">
            <a:avLst/>
          </a:prstGeom>
          <a:solidFill>
            <a:schemeClr val="accent5">
              <a:lumMod val="40000"/>
              <a:lumOff val="60000"/>
            </a:schemeClr>
          </a:solidFill>
        </p:spPr>
        <p:txBody>
          <a:bodyPr wrap="square" rtlCol="0">
            <a:spAutoFit/>
          </a:bodyPr>
          <a:lstStyle/>
          <a:p>
            <a:pPr algn="l"/>
            <a:r>
              <a:rPr lang="en-US" sz="2800">
                <a:solidFill>
                  <a:srgbClr val="C00000"/>
                </a:solidFill>
                <a:latin typeface="Arial" panose="020B0604020202020204" pitchFamily="34" charset="0"/>
                <a:cs typeface="Arial" panose="020B0604020202020204" pitchFamily="34" charset="0"/>
              </a:rPr>
              <a:t>Chọn d</a:t>
            </a:r>
            <a:r>
              <a:rPr lang="en-US" sz="2800" baseline="-25000">
                <a:solidFill>
                  <a:srgbClr val="C00000"/>
                </a:solidFill>
                <a:latin typeface="Arial" panose="020B0604020202020204" pitchFamily="34" charset="0"/>
                <a:cs typeface="Arial" panose="020B0604020202020204" pitchFamily="34" charset="0"/>
              </a:rPr>
              <a:t>2</a:t>
            </a:r>
            <a:r>
              <a:rPr lang="en-US" sz="2800">
                <a:solidFill>
                  <a:srgbClr val="C00000"/>
                </a:solidFill>
                <a:latin typeface="Arial" panose="020B0604020202020204" pitchFamily="34" charset="0"/>
                <a:cs typeface="Arial" panose="020B0604020202020204" pitchFamily="34" charset="0"/>
              </a:rPr>
              <a:t> = 8cm</a:t>
            </a:r>
          </a:p>
        </p:txBody>
      </p:sp>
      <p:graphicFrame>
        <p:nvGraphicFramePr>
          <p:cNvPr id="8" name="Object 7">
            <a:extLst>
              <a:ext uri="{FF2B5EF4-FFF2-40B4-BE49-F238E27FC236}">
                <a16:creationId xmlns:a16="http://schemas.microsoft.com/office/drawing/2014/main" id="{2FDE2399-1631-0480-067B-D4CDA94D0AFC}"/>
              </a:ext>
            </a:extLst>
          </p:cNvPr>
          <p:cNvGraphicFramePr>
            <a:graphicFrameLocks noChangeAspect="1"/>
          </p:cNvGraphicFramePr>
          <p:nvPr>
            <p:extLst>
              <p:ext uri="{D42A27DB-BD31-4B8C-83A1-F6EECF244321}">
                <p14:modId xmlns:p14="http://schemas.microsoft.com/office/powerpoint/2010/main" val="710550126"/>
              </p:ext>
            </p:extLst>
          </p:nvPr>
        </p:nvGraphicFramePr>
        <p:xfrm>
          <a:off x="3505370" y="4078771"/>
          <a:ext cx="5433066" cy="876301"/>
        </p:xfrm>
        <a:graphic>
          <a:graphicData uri="http://schemas.openxmlformats.org/presentationml/2006/ole">
            <mc:AlternateContent xmlns:mc="http://schemas.openxmlformats.org/markup-compatibility/2006">
              <mc:Choice xmlns:v="urn:schemas-microsoft-com:vml" Requires="v">
                <p:oleObj name="Equation" r:id="rId8" imgW="3149280" imgH="507960" progId="Equation.DSMT4">
                  <p:embed/>
                </p:oleObj>
              </mc:Choice>
              <mc:Fallback>
                <p:oleObj name="Equation" r:id="rId8" imgW="3149280" imgH="507960" progId="Equation.DSMT4">
                  <p:embed/>
                  <p:pic>
                    <p:nvPicPr>
                      <p:cNvPr id="0" name=""/>
                      <p:cNvPicPr/>
                      <p:nvPr/>
                    </p:nvPicPr>
                    <p:blipFill>
                      <a:blip r:embed="rId9"/>
                      <a:stretch>
                        <a:fillRect/>
                      </a:stretch>
                    </p:blipFill>
                    <p:spPr>
                      <a:xfrm>
                        <a:off x="3505370" y="4078771"/>
                        <a:ext cx="5433066" cy="876301"/>
                      </a:xfrm>
                      <a:prstGeom prst="rect">
                        <a:avLst/>
                      </a:prstGeom>
                      <a:ln>
                        <a:solidFill>
                          <a:srgbClr val="C00000"/>
                        </a:solidFill>
                      </a:ln>
                    </p:spPr>
                  </p:pic>
                </p:oleObj>
              </mc:Fallback>
            </mc:AlternateContent>
          </a:graphicData>
        </a:graphic>
      </p:graphicFrame>
      <p:graphicFrame>
        <p:nvGraphicFramePr>
          <p:cNvPr id="9" name="Object 8">
            <a:extLst>
              <a:ext uri="{FF2B5EF4-FFF2-40B4-BE49-F238E27FC236}">
                <a16:creationId xmlns:a16="http://schemas.microsoft.com/office/drawing/2014/main" id="{FB5CF871-02EA-831E-13BC-5979333CDED1}"/>
              </a:ext>
            </a:extLst>
          </p:cNvPr>
          <p:cNvGraphicFramePr>
            <a:graphicFrameLocks noChangeAspect="1"/>
          </p:cNvGraphicFramePr>
          <p:nvPr>
            <p:extLst>
              <p:ext uri="{D42A27DB-BD31-4B8C-83A1-F6EECF244321}">
                <p14:modId xmlns:p14="http://schemas.microsoft.com/office/powerpoint/2010/main" val="2985547654"/>
              </p:ext>
            </p:extLst>
          </p:nvPr>
        </p:nvGraphicFramePr>
        <p:xfrm>
          <a:off x="930729" y="5055636"/>
          <a:ext cx="5513231" cy="915324"/>
        </p:xfrm>
        <a:graphic>
          <a:graphicData uri="http://schemas.openxmlformats.org/presentationml/2006/ole">
            <mc:AlternateContent xmlns:mc="http://schemas.openxmlformats.org/markup-compatibility/2006">
              <mc:Choice xmlns:v="urn:schemas-microsoft-com:vml" Requires="v">
                <p:oleObj name="Equation" r:id="rId10" imgW="3288960" imgH="545760" progId="Equation.DSMT4">
                  <p:embed/>
                </p:oleObj>
              </mc:Choice>
              <mc:Fallback>
                <p:oleObj name="Equation" r:id="rId10" imgW="3288960" imgH="545760" progId="Equation.DSMT4">
                  <p:embed/>
                  <p:pic>
                    <p:nvPicPr>
                      <p:cNvPr id="0" name=""/>
                      <p:cNvPicPr/>
                      <p:nvPr/>
                    </p:nvPicPr>
                    <p:blipFill>
                      <a:blip r:embed="rId11"/>
                      <a:stretch>
                        <a:fillRect/>
                      </a:stretch>
                    </p:blipFill>
                    <p:spPr>
                      <a:xfrm>
                        <a:off x="930729" y="5055636"/>
                        <a:ext cx="5513231" cy="915324"/>
                      </a:xfrm>
                      <a:prstGeom prst="rect">
                        <a:avLst/>
                      </a:prstGeom>
                      <a:ln>
                        <a:solidFill>
                          <a:srgbClr val="C00000"/>
                        </a:solidFill>
                      </a:ln>
                    </p:spPr>
                  </p:pic>
                </p:oleObj>
              </mc:Fallback>
            </mc:AlternateContent>
          </a:graphicData>
        </a:graphic>
      </p:graphicFrame>
      <p:sp>
        <p:nvSpPr>
          <p:cNvPr id="10" name="TextBox 9">
            <a:extLst>
              <a:ext uri="{FF2B5EF4-FFF2-40B4-BE49-F238E27FC236}">
                <a16:creationId xmlns:a16="http://schemas.microsoft.com/office/drawing/2014/main" id="{8B9F849E-7DBA-F6C3-4746-84A12C513964}"/>
              </a:ext>
            </a:extLst>
          </p:cNvPr>
          <p:cNvSpPr txBox="1"/>
          <p:nvPr/>
        </p:nvSpPr>
        <p:spPr>
          <a:xfrm>
            <a:off x="6587412" y="5047021"/>
            <a:ext cx="2118049" cy="954107"/>
          </a:xfrm>
          <a:prstGeom prst="rect">
            <a:avLst/>
          </a:prstGeom>
          <a:solidFill>
            <a:schemeClr val="accent5">
              <a:lumMod val="40000"/>
              <a:lumOff val="60000"/>
            </a:schemeClr>
          </a:solidFill>
        </p:spPr>
        <p:txBody>
          <a:bodyPr wrap="square" rtlCol="0">
            <a:spAutoFit/>
          </a:bodyPr>
          <a:lstStyle/>
          <a:p>
            <a:pPr algn="l"/>
            <a:r>
              <a:rPr lang="en-US" sz="2800">
                <a:latin typeface="Arial" panose="020B0604020202020204" pitchFamily="34" charset="0"/>
                <a:cs typeface="Arial" panose="020B0604020202020204" pitchFamily="34" charset="0"/>
              </a:rPr>
              <a:t>Chọn d</a:t>
            </a:r>
            <a:r>
              <a:rPr lang="en-US" sz="2800" baseline="-25000">
                <a:latin typeface="Arial" panose="020B0604020202020204" pitchFamily="34" charset="0"/>
                <a:cs typeface="Arial" panose="020B0604020202020204" pitchFamily="34" charset="0"/>
              </a:rPr>
              <a:t>3</a:t>
            </a:r>
            <a:r>
              <a:rPr lang="en-US" sz="2800">
                <a:latin typeface="Arial" panose="020B0604020202020204" pitchFamily="34" charset="0"/>
                <a:cs typeface="Arial" panose="020B0604020202020204" pitchFamily="34" charset="0"/>
              </a:rPr>
              <a:t> = 10,5cm</a:t>
            </a:r>
          </a:p>
        </p:txBody>
      </p:sp>
    </p:spTree>
    <p:extLst>
      <p:ext uri="{BB962C8B-B14F-4D97-AF65-F5344CB8AC3E}">
        <p14:creationId xmlns:p14="http://schemas.microsoft.com/office/powerpoint/2010/main" val="4129265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 March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pic>
        <p:nvPicPr>
          <p:cNvPr id="3" name="Picture 2">
            <a:extLst>
              <a:ext uri="{FF2B5EF4-FFF2-40B4-BE49-F238E27FC236}">
                <a16:creationId xmlns:a16="http://schemas.microsoft.com/office/drawing/2014/main" id="{0158F7DA-5FBD-E16F-7D9D-385E055BB3A4}"/>
              </a:ext>
            </a:extLst>
          </p:cNvPr>
          <p:cNvPicPr>
            <a:picLocks noChangeAspect="1"/>
          </p:cNvPicPr>
          <p:nvPr/>
        </p:nvPicPr>
        <p:blipFill>
          <a:blip r:embed="rId3"/>
          <a:stretch>
            <a:fillRect/>
          </a:stretch>
        </p:blipFill>
        <p:spPr>
          <a:xfrm>
            <a:off x="926063" y="971364"/>
            <a:ext cx="3838575" cy="3152775"/>
          </a:xfrm>
          <a:prstGeom prst="rect">
            <a:avLst/>
          </a:prstGeom>
        </p:spPr>
      </p:pic>
      <p:sp>
        <p:nvSpPr>
          <p:cNvPr id="2" name="TextBox 1">
            <a:extLst>
              <a:ext uri="{FF2B5EF4-FFF2-40B4-BE49-F238E27FC236}">
                <a16:creationId xmlns:a16="http://schemas.microsoft.com/office/drawing/2014/main" id="{F387BB08-8F51-A089-B0CE-2C084E587C14}"/>
              </a:ext>
            </a:extLst>
          </p:cNvPr>
          <p:cNvSpPr txBox="1"/>
          <p:nvPr/>
        </p:nvSpPr>
        <p:spPr>
          <a:xfrm>
            <a:off x="4732467" y="903102"/>
            <a:ext cx="4212482" cy="954107"/>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Góc xoay giữa hai mặt cắt A và D</a:t>
            </a:r>
          </a:p>
        </p:txBody>
      </p:sp>
      <p:graphicFrame>
        <p:nvGraphicFramePr>
          <p:cNvPr id="11" name="Object 10">
            <a:extLst>
              <a:ext uri="{FF2B5EF4-FFF2-40B4-BE49-F238E27FC236}">
                <a16:creationId xmlns:a16="http://schemas.microsoft.com/office/drawing/2014/main" id="{B0474405-050D-9DE1-5BC7-6B046E7FF80B}"/>
              </a:ext>
            </a:extLst>
          </p:cNvPr>
          <p:cNvGraphicFramePr>
            <a:graphicFrameLocks noChangeAspect="1"/>
          </p:cNvGraphicFramePr>
          <p:nvPr>
            <p:extLst>
              <p:ext uri="{D42A27DB-BD31-4B8C-83A1-F6EECF244321}">
                <p14:modId xmlns:p14="http://schemas.microsoft.com/office/powerpoint/2010/main" val="375768692"/>
              </p:ext>
            </p:extLst>
          </p:nvPr>
        </p:nvGraphicFramePr>
        <p:xfrm>
          <a:off x="1027924" y="4136424"/>
          <a:ext cx="6667626" cy="952518"/>
        </p:xfrm>
        <a:graphic>
          <a:graphicData uri="http://schemas.openxmlformats.org/presentationml/2006/ole">
            <mc:AlternateContent xmlns:mc="http://schemas.openxmlformats.org/markup-compatibility/2006">
              <mc:Choice xmlns:v="urn:schemas-microsoft-com:vml" Requires="v">
                <p:oleObj name="Equation" r:id="rId4" imgW="5067000" imgH="723600" progId="Equation.DSMT4">
                  <p:embed/>
                </p:oleObj>
              </mc:Choice>
              <mc:Fallback>
                <p:oleObj name="Equation" r:id="rId4" imgW="5067000" imgH="723600" progId="Equation.DSMT4">
                  <p:embed/>
                  <p:pic>
                    <p:nvPicPr>
                      <p:cNvPr id="0" name=""/>
                      <p:cNvPicPr/>
                      <p:nvPr/>
                    </p:nvPicPr>
                    <p:blipFill>
                      <a:blip r:embed="rId5"/>
                      <a:stretch>
                        <a:fillRect/>
                      </a:stretch>
                    </p:blipFill>
                    <p:spPr>
                      <a:xfrm>
                        <a:off x="1027924" y="4136424"/>
                        <a:ext cx="6667626" cy="952518"/>
                      </a:xfrm>
                      <a:prstGeom prst="rect">
                        <a:avLst/>
                      </a:prstGeom>
                      <a:ln>
                        <a:solidFill>
                          <a:srgbClr val="C00000"/>
                        </a:solidFill>
                      </a:ln>
                    </p:spPr>
                  </p:pic>
                </p:oleObj>
              </mc:Fallback>
            </mc:AlternateContent>
          </a:graphicData>
        </a:graphic>
      </p:graphicFrame>
      <p:graphicFrame>
        <p:nvGraphicFramePr>
          <p:cNvPr id="12" name="Object 11">
            <a:extLst>
              <a:ext uri="{FF2B5EF4-FFF2-40B4-BE49-F238E27FC236}">
                <a16:creationId xmlns:a16="http://schemas.microsoft.com/office/drawing/2014/main" id="{AE513ECD-206D-9289-92AB-40FDF7E9AEBE}"/>
              </a:ext>
            </a:extLst>
          </p:cNvPr>
          <p:cNvGraphicFramePr>
            <a:graphicFrameLocks noChangeAspect="1"/>
          </p:cNvGraphicFramePr>
          <p:nvPr>
            <p:extLst>
              <p:ext uri="{D42A27DB-BD31-4B8C-83A1-F6EECF244321}">
                <p14:modId xmlns:p14="http://schemas.microsoft.com/office/powerpoint/2010/main" val="1625173429"/>
              </p:ext>
            </p:extLst>
          </p:nvPr>
        </p:nvGraphicFramePr>
        <p:xfrm>
          <a:off x="981141" y="5203460"/>
          <a:ext cx="8021638" cy="906512"/>
        </p:xfrm>
        <a:graphic>
          <a:graphicData uri="http://schemas.openxmlformats.org/presentationml/2006/ole">
            <mc:AlternateContent xmlns:mc="http://schemas.openxmlformats.org/markup-compatibility/2006">
              <mc:Choice xmlns:v="urn:schemas-microsoft-com:vml" Requires="v">
                <p:oleObj name="Equation" r:id="rId6" imgW="5168880" imgH="583920" progId="Equation.DSMT4">
                  <p:embed/>
                </p:oleObj>
              </mc:Choice>
              <mc:Fallback>
                <p:oleObj name="Equation" r:id="rId6" imgW="5168880" imgH="583920" progId="Equation.DSMT4">
                  <p:embed/>
                  <p:pic>
                    <p:nvPicPr>
                      <p:cNvPr id="0" name=""/>
                      <p:cNvPicPr/>
                      <p:nvPr/>
                    </p:nvPicPr>
                    <p:blipFill>
                      <a:blip r:embed="rId7"/>
                      <a:stretch>
                        <a:fillRect/>
                      </a:stretch>
                    </p:blipFill>
                    <p:spPr>
                      <a:xfrm>
                        <a:off x="981141" y="5203460"/>
                        <a:ext cx="8021638" cy="906512"/>
                      </a:xfrm>
                      <a:prstGeom prst="rect">
                        <a:avLst/>
                      </a:prstGeom>
                      <a:ln>
                        <a:solidFill>
                          <a:srgbClr val="C00000"/>
                        </a:solidFill>
                      </a:ln>
                    </p:spPr>
                  </p:pic>
                </p:oleObj>
              </mc:Fallback>
            </mc:AlternateContent>
          </a:graphicData>
        </a:graphic>
      </p:graphicFrame>
      <p:graphicFrame>
        <p:nvGraphicFramePr>
          <p:cNvPr id="13" name="Object 12">
            <a:extLst>
              <a:ext uri="{FF2B5EF4-FFF2-40B4-BE49-F238E27FC236}">
                <a16:creationId xmlns:a16="http://schemas.microsoft.com/office/drawing/2014/main" id="{C32C5B2F-81EF-FDF6-4C6C-9842E92EC288}"/>
              </a:ext>
            </a:extLst>
          </p:cNvPr>
          <p:cNvGraphicFramePr>
            <a:graphicFrameLocks noChangeAspect="1"/>
          </p:cNvGraphicFramePr>
          <p:nvPr>
            <p:extLst>
              <p:ext uri="{D42A27DB-BD31-4B8C-83A1-F6EECF244321}">
                <p14:modId xmlns:p14="http://schemas.microsoft.com/office/powerpoint/2010/main" val="3909538464"/>
              </p:ext>
            </p:extLst>
          </p:nvPr>
        </p:nvGraphicFramePr>
        <p:xfrm>
          <a:off x="4764638" y="1877716"/>
          <a:ext cx="2473345" cy="430147"/>
        </p:xfrm>
        <a:graphic>
          <a:graphicData uri="http://schemas.openxmlformats.org/presentationml/2006/ole">
            <mc:AlternateContent xmlns:mc="http://schemas.openxmlformats.org/markup-compatibility/2006">
              <mc:Choice xmlns:v="urn:schemas-microsoft-com:vml" Requires="v">
                <p:oleObj name="Equation" r:id="rId8" imgW="1460160" imgH="253800" progId="Equation.DSMT4">
                  <p:embed/>
                </p:oleObj>
              </mc:Choice>
              <mc:Fallback>
                <p:oleObj name="Equation" r:id="rId8" imgW="1460160" imgH="253800" progId="Equation.DSMT4">
                  <p:embed/>
                  <p:pic>
                    <p:nvPicPr>
                      <p:cNvPr id="0" name=""/>
                      <p:cNvPicPr/>
                      <p:nvPr/>
                    </p:nvPicPr>
                    <p:blipFill>
                      <a:blip r:embed="rId9"/>
                      <a:stretch>
                        <a:fillRect/>
                      </a:stretch>
                    </p:blipFill>
                    <p:spPr>
                      <a:xfrm>
                        <a:off x="4764638" y="1877716"/>
                        <a:ext cx="2473345" cy="430147"/>
                      </a:xfrm>
                      <a:prstGeom prst="rect">
                        <a:avLst/>
                      </a:prstGeom>
                      <a:solidFill>
                        <a:schemeClr val="accent5">
                          <a:lumMod val="60000"/>
                          <a:lumOff val="40000"/>
                        </a:schemeClr>
                      </a:solidFill>
                      <a:ln w="12700">
                        <a:solidFill>
                          <a:srgbClr val="C00000"/>
                        </a:solidFill>
                      </a:ln>
                    </p:spPr>
                  </p:pic>
                </p:oleObj>
              </mc:Fallback>
            </mc:AlternateContent>
          </a:graphicData>
        </a:graphic>
      </p:graphicFrame>
      <p:sp>
        <p:nvSpPr>
          <p:cNvPr id="14" name="TextBox 13">
            <a:extLst>
              <a:ext uri="{FF2B5EF4-FFF2-40B4-BE49-F238E27FC236}">
                <a16:creationId xmlns:a16="http://schemas.microsoft.com/office/drawing/2014/main" id="{25DD7309-A006-AAA3-5439-1DCBBFFA6450}"/>
              </a:ext>
            </a:extLst>
          </p:cNvPr>
          <p:cNvSpPr txBox="1"/>
          <p:nvPr/>
        </p:nvSpPr>
        <p:spPr>
          <a:xfrm>
            <a:off x="4663462" y="2409278"/>
            <a:ext cx="4328142" cy="1384995"/>
          </a:xfrm>
          <a:prstGeom prst="rect">
            <a:avLst/>
          </a:prstGeom>
          <a:solidFill>
            <a:schemeClr val="accent3">
              <a:lumMod val="20000"/>
              <a:lumOff val="80000"/>
            </a:schemeClr>
          </a:solidFill>
        </p:spPr>
        <p:txBody>
          <a:bodyPr wrap="square" rtlCol="0">
            <a:spAutoFit/>
          </a:bodyPr>
          <a:lstStyle/>
          <a:p>
            <a:pPr algn="l"/>
            <a:r>
              <a:rPr lang="en-US" sz="2800">
                <a:latin typeface="Arial" panose="020B0604020202020204" pitchFamily="34" charset="0"/>
                <a:cs typeface="Arial" panose="020B0604020202020204" pitchFamily="34" charset="0"/>
              </a:rPr>
              <a:t>Mặt cắt A xoay cùng chiều kim đồng hồ so với mặt cắt D</a:t>
            </a:r>
          </a:p>
        </p:txBody>
      </p:sp>
    </p:spTree>
    <p:extLst>
      <p:ext uri="{BB962C8B-B14F-4D97-AF65-F5344CB8AC3E}">
        <p14:creationId xmlns:p14="http://schemas.microsoft.com/office/powerpoint/2010/main" val="3689274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16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16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 March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5" name="TextBox 4">
            <a:extLst>
              <a:ext uri="{FF2B5EF4-FFF2-40B4-BE49-F238E27FC236}">
                <a16:creationId xmlns:a16="http://schemas.microsoft.com/office/drawing/2014/main" id="{03653AB9-DF63-BA26-2E54-A58B4148CB9C}"/>
              </a:ext>
            </a:extLst>
          </p:cNvPr>
          <p:cNvSpPr txBox="1"/>
          <p:nvPr/>
        </p:nvSpPr>
        <p:spPr>
          <a:xfrm>
            <a:off x="4190515" y="887040"/>
            <a:ext cx="1547812"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Ví dụ 3:</a:t>
            </a:r>
          </a:p>
        </p:txBody>
      </p:sp>
      <p:sp>
        <p:nvSpPr>
          <p:cNvPr id="7" name="TextBox 6">
            <a:extLst>
              <a:ext uri="{FF2B5EF4-FFF2-40B4-BE49-F238E27FC236}">
                <a16:creationId xmlns:a16="http://schemas.microsoft.com/office/drawing/2014/main" id="{4D0D67AB-9392-E50C-CAF8-18471BBADE54}"/>
              </a:ext>
            </a:extLst>
          </p:cNvPr>
          <p:cNvSpPr txBox="1"/>
          <p:nvPr/>
        </p:nvSpPr>
        <p:spPr>
          <a:xfrm>
            <a:off x="1119188" y="1259143"/>
            <a:ext cx="7875035" cy="2825004"/>
          </a:xfrm>
          <a:prstGeom prst="rect">
            <a:avLst/>
          </a:prstGeom>
          <a:noFill/>
        </p:spPr>
        <p:txBody>
          <a:bodyPr wrap="square">
            <a:spAutoFit/>
          </a:bodyPr>
          <a:lstStyle/>
          <a:p>
            <a:pPr algn="just">
              <a:lnSpc>
                <a:spcPct val="107000"/>
              </a:lnSpc>
              <a:spcAft>
                <a:spcPts val="800"/>
              </a:spcAft>
            </a:pPr>
            <a:r>
              <a:rPr lang="en-US" sz="2800">
                <a:effectLst/>
                <a:latin typeface="+mj-lt"/>
                <a:ea typeface="Calibri" panose="020F0502020204030204" pitchFamily="34" charset="0"/>
                <a:cs typeface="Times New Roman" panose="02020603050405020304" pitchFamily="18" charset="0"/>
              </a:rPr>
              <a:t>Trục trụ bậc AD có đường kính </a:t>
            </a:r>
            <a:r>
              <a:rPr lang="en-US" sz="2800" i="1">
                <a:effectLst/>
                <a:latin typeface="+mj-lt"/>
                <a:ea typeface="Calibri" panose="020F0502020204030204" pitchFamily="34" charset="0"/>
                <a:cs typeface="Times New Roman" panose="02020603050405020304" pitchFamily="18" charset="0"/>
              </a:rPr>
              <a:t>d</a:t>
            </a:r>
            <a:r>
              <a:rPr lang="en-US" sz="2800" i="1" baseline="-25000">
                <a:effectLst/>
                <a:latin typeface="+mj-lt"/>
                <a:ea typeface="Calibri" panose="020F0502020204030204" pitchFamily="34" charset="0"/>
                <a:cs typeface="Times New Roman" panose="02020603050405020304" pitchFamily="18" charset="0"/>
              </a:rPr>
              <a:t>1</a:t>
            </a:r>
            <a:r>
              <a:rPr lang="en-US" sz="2800">
                <a:effectLst/>
                <a:latin typeface="+mj-lt"/>
                <a:ea typeface="Calibri" panose="020F0502020204030204" pitchFamily="34" charset="0"/>
                <a:cs typeface="Times New Roman" panose="02020603050405020304" pitchFamily="18" charset="0"/>
              </a:rPr>
              <a:t>, </a:t>
            </a:r>
            <a:r>
              <a:rPr lang="en-US" sz="2800" i="1">
                <a:effectLst/>
                <a:latin typeface="+mj-lt"/>
                <a:ea typeface="Calibri" panose="020F0502020204030204" pitchFamily="34" charset="0"/>
                <a:cs typeface="Times New Roman" panose="02020603050405020304" pitchFamily="18" charset="0"/>
              </a:rPr>
              <a:t>d</a:t>
            </a:r>
            <a:r>
              <a:rPr lang="en-US" sz="2800" i="1" baseline="-25000">
                <a:effectLst/>
                <a:latin typeface="+mj-lt"/>
                <a:ea typeface="Calibri" panose="020F0502020204030204" pitchFamily="34" charset="0"/>
                <a:cs typeface="Times New Roman" panose="02020603050405020304" pitchFamily="18" charset="0"/>
              </a:rPr>
              <a:t>2</a:t>
            </a:r>
            <a:r>
              <a:rPr lang="en-US" sz="2800">
                <a:effectLst/>
                <a:latin typeface="+mj-lt"/>
                <a:ea typeface="Calibri" panose="020F0502020204030204" pitchFamily="34" charset="0"/>
                <a:cs typeface="Times New Roman" panose="02020603050405020304" pitchFamily="18" charset="0"/>
              </a:rPr>
              <a:t>, </a:t>
            </a:r>
            <a:r>
              <a:rPr lang="en-US" sz="2800" i="1">
                <a:effectLst/>
                <a:latin typeface="+mj-lt"/>
                <a:ea typeface="Calibri" panose="020F0502020204030204" pitchFamily="34" charset="0"/>
                <a:cs typeface="Times New Roman" panose="02020603050405020304" pitchFamily="18" charset="0"/>
              </a:rPr>
              <a:t>d</a:t>
            </a:r>
            <a:r>
              <a:rPr lang="en-US" sz="2800" i="1" baseline="-25000">
                <a:effectLst/>
                <a:latin typeface="+mj-lt"/>
                <a:ea typeface="Calibri" panose="020F0502020204030204" pitchFamily="34" charset="0"/>
                <a:cs typeface="Times New Roman" panose="02020603050405020304" pitchFamily="18" charset="0"/>
              </a:rPr>
              <a:t>3</a:t>
            </a:r>
            <a:r>
              <a:rPr lang="en-US" sz="2800">
                <a:effectLst/>
                <a:latin typeface="+mj-lt"/>
                <a:ea typeface="Calibri" panose="020F0502020204030204" pitchFamily="34" charset="0"/>
                <a:cs typeface="Times New Roman" panose="02020603050405020304" pitchFamily="18" charset="0"/>
              </a:rPr>
              <a:t>, bị ngàm chặt ở hai đầu và chịu lực như trên hình. Xác định phản lực tại ngàm E, vẽ biểu đồ nội lực và xác định tải trọng cho phép </a:t>
            </a:r>
            <a:r>
              <a:rPr lang="en-US" sz="2800">
                <a:effectLst/>
                <a:latin typeface="+mj-lt"/>
                <a:ea typeface="Calibri" panose="020F0502020204030204" pitchFamily="34" charset="0"/>
                <a:cs typeface="Times New Roman" panose="02020603050405020304" pitchFamily="18" charset="0"/>
                <a:sym typeface="Symbol" panose="05050102010706020507" pitchFamily="18" charset="2"/>
              </a:rPr>
              <a:t></a:t>
            </a:r>
            <a:r>
              <a:rPr lang="en-US" sz="2800">
                <a:effectLst/>
                <a:latin typeface="+mj-lt"/>
                <a:ea typeface="Calibri" panose="020F0502020204030204" pitchFamily="34" charset="0"/>
                <a:cs typeface="Times New Roman" panose="02020603050405020304" pitchFamily="18" charset="0"/>
              </a:rPr>
              <a:t>m</a:t>
            </a:r>
            <a:r>
              <a:rPr lang="en-US" sz="2800">
                <a:effectLst/>
                <a:latin typeface="+mj-lt"/>
                <a:ea typeface="Calibri" panose="020F0502020204030204" pitchFamily="34" charset="0"/>
                <a:cs typeface="Times New Roman" panose="02020603050405020304" pitchFamily="18" charset="0"/>
                <a:sym typeface="Symbol" panose="05050102010706020507" pitchFamily="18" charset="2"/>
              </a:rPr>
              <a:t></a:t>
            </a:r>
            <a:r>
              <a:rPr lang="en-US" sz="2800">
                <a:effectLst/>
                <a:latin typeface="+mj-lt"/>
                <a:ea typeface="Calibri" panose="020F0502020204030204" pitchFamily="34" charset="0"/>
                <a:cs typeface="Times New Roman" panose="02020603050405020304" pitchFamily="18" charset="0"/>
              </a:rPr>
              <a:t> tác dụng lên trục theo điều kiện bền. Tính góc xoay của mặt cắt qua C theo tải trọng tìm được. </a:t>
            </a:r>
          </a:p>
        </p:txBody>
      </p:sp>
      <p:graphicFrame>
        <p:nvGraphicFramePr>
          <p:cNvPr id="8" name="Object 7">
            <a:extLst>
              <a:ext uri="{FF2B5EF4-FFF2-40B4-BE49-F238E27FC236}">
                <a16:creationId xmlns:a16="http://schemas.microsoft.com/office/drawing/2014/main" id="{2CF124BB-02E7-C043-B45F-8A6B8ABC69A3}"/>
              </a:ext>
            </a:extLst>
          </p:cNvPr>
          <p:cNvGraphicFramePr>
            <a:graphicFrameLocks noChangeAspect="1"/>
          </p:cNvGraphicFramePr>
          <p:nvPr>
            <p:extLst>
              <p:ext uri="{D42A27DB-BD31-4B8C-83A1-F6EECF244321}">
                <p14:modId xmlns:p14="http://schemas.microsoft.com/office/powerpoint/2010/main" val="141932731"/>
              </p:ext>
            </p:extLst>
          </p:nvPr>
        </p:nvGraphicFramePr>
        <p:xfrm>
          <a:off x="1119188" y="4044790"/>
          <a:ext cx="7429500" cy="903288"/>
        </p:xfrm>
        <a:graphic>
          <a:graphicData uri="http://schemas.openxmlformats.org/presentationml/2006/ole">
            <mc:AlternateContent xmlns:mc="http://schemas.openxmlformats.org/markup-compatibility/2006">
              <mc:Choice xmlns:v="urn:schemas-microsoft-com:vml" Requires="v">
                <p:oleObj name="Equation" r:id="rId3" imgW="4165560" imgH="507960" progId="Equation.DSMT4">
                  <p:embed/>
                </p:oleObj>
              </mc:Choice>
              <mc:Fallback>
                <p:oleObj name="Equation" r:id="rId3" imgW="4165560" imgH="507960" progId="Equation.DSMT4">
                  <p:embed/>
                  <p:pic>
                    <p:nvPicPr>
                      <p:cNvPr id="0" name=""/>
                      <p:cNvPicPr/>
                      <p:nvPr/>
                    </p:nvPicPr>
                    <p:blipFill>
                      <a:blip r:embed="rId4"/>
                      <a:stretch>
                        <a:fillRect/>
                      </a:stretch>
                    </p:blipFill>
                    <p:spPr>
                      <a:xfrm>
                        <a:off x="1119188" y="4044790"/>
                        <a:ext cx="7429500" cy="903288"/>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A702FFC9-5865-C7E7-F123-9726EC6541CB}"/>
              </a:ext>
            </a:extLst>
          </p:cNvPr>
          <p:cNvSpPr txBox="1"/>
          <p:nvPr/>
        </p:nvSpPr>
        <p:spPr>
          <a:xfrm>
            <a:off x="6609955" y="3544867"/>
            <a:ext cx="1162445" cy="523220"/>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Biết:</a:t>
            </a:r>
          </a:p>
        </p:txBody>
      </p:sp>
      <p:pic>
        <p:nvPicPr>
          <p:cNvPr id="4" name="Picture 3">
            <a:extLst>
              <a:ext uri="{FF2B5EF4-FFF2-40B4-BE49-F238E27FC236}">
                <a16:creationId xmlns:a16="http://schemas.microsoft.com/office/drawing/2014/main" id="{C47817D3-B5A6-AEAC-12D1-8BC71D282B6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160125" y="2880273"/>
            <a:ext cx="4899660" cy="1524000"/>
          </a:xfrm>
          <a:prstGeom prst="rect">
            <a:avLst/>
          </a:prstGeom>
          <a:solidFill>
            <a:schemeClr val="bg1"/>
          </a:solidFill>
          <a:ln>
            <a:solidFill>
              <a:srgbClr val="C00000"/>
            </a:solidFill>
          </a:ln>
        </p:spPr>
      </p:pic>
    </p:spTree>
    <p:extLst>
      <p:ext uri="{BB962C8B-B14F-4D97-AF65-F5344CB8AC3E}">
        <p14:creationId xmlns:p14="http://schemas.microsoft.com/office/powerpoint/2010/main" val="3198395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1" presetClass="exit"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hidden"/>
                                      </p:to>
                                    </p:set>
                                  </p:childTnLst>
                                </p:cTn>
                              </p:par>
                              <p:par>
                                <p:cTn id="10" presetID="1" presetClass="exit"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hidden"/>
                                      </p:to>
                                    </p:set>
                                  </p:childTnLst>
                                </p:cTn>
                              </p:par>
                              <p:par>
                                <p:cTn id="12" presetID="1" presetClass="exit" presetSubtype="0" fill="hold" nodeType="withEffect">
                                  <p:stCondLst>
                                    <p:cond delay="0"/>
                                  </p:stCondLst>
                                  <p:childTnLst>
                                    <p:set>
                                      <p:cBhvr>
                                        <p:cTn id="13"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 March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5" name="TextBox 4">
            <a:extLst>
              <a:ext uri="{FF2B5EF4-FFF2-40B4-BE49-F238E27FC236}">
                <a16:creationId xmlns:a16="http://schemas.microsoft.com/office/drawing/2014/main" id="{03653AB9-DF63-BA26-2E54-A58B4148CB9C}"/>
              </a:ext>
            </a:extLst>
          </p:cNvPr>
          <p:cNvSpPr txBox="1"/>
          <p:nvPr/>
        </p:nvSpPr>
        <p:spPr>
          <a:xfrm>
            <a:off x="4190515" y="849716"/>
            <a:ext cx="1230571"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Giải:</a:t>
            </a:r>
          </a:p>
        </p:txBody>
      </p:sp>
      <p:sp>
        <p:nvSpPr>
          <p:cNvPr id="2" name="TextBox 1">
            <a:extLst>
              <a:ext uri="{FF2B5EF4-FFF2-40B4-BE49-F238E27FC236}">
                <a16:creationId xmlns:a16="http://schemas.microsoft.com/office/drawing/2014/main" id="{49613AE2-00CC-1A88-1BA1-4F9C3FED017A}"/>
              </a:ext>
            </a:extLst>
          </p:cNvPr>
          <p:cNvSpPr txBox="1"/>
          <p:nvPr/>
        </p:nvSpPr>
        <p:spPr>
          <a:xfrm>
            <a:off x="990600" y="1179587"/>
            <a:ext cx="7807196" cy="1384995"/>
          </a:xfrm>
          <a:prstGeom prst="rect">
            <a:avLst/>
          </a:prstGeom>
          <a:noFill/>
        </p:spPr>
        <p:txBody>
          <a:bodyPr wrap="square" rtlCol="0">
            <a:spAutoFit/>
          </a:bodyPr>
          <a:lstStyle/>
          <a:p>
            <a:pPr algn="just"/>
            <a:r>
              <a:rPr lang="en-US" sz="2800">
                <a:latin typeface="Arial" panose="020B0604020202020204" pitchFamily="34" charset="0"/>
                <a:cs typeface="Arial" panose="020B0604020202020204" pitchFamily="34" charset="0"/>
              </a:rPr>
              <a:t>Giải phóng liên kết tại E và vẽ biểu đồ mô xoắn phản lực ME gây ra (hình b), và biểu đồ mô men xoắn do các tải trọng còn lại gây ra (hình c) </a:t>
            </a:r>
          </a:p>
        </p:txBody>
      </p:sp>
      <p:pic>
        <p:nvPicPr>
          <p:cNvPr id="6" name="Picture 5">
            <a:extLst>
              <a:ext uri="{FF2B5EF4-FFF2-40B4-BE49-F238E27FC236}">
                <a16:creationId xmlns:a16="http://schemas.microsoft.com/office/drawing/2014/main" id="{8B443D29-1471-868F-B757-B9A3376D8442}"/>
              </a:ext>
            </a:extLst>
          </p:cNvPr>
          <p:cNvPicPr>
            <a:picLocks noChangeAspect="1"/>
          </p:cNvPicPr>
          <p:nvPr/>
        </p:nvPicPr>
        <p:blipFill>
          <a:blip r:embed="rId3"/>
          <a:stretch>
            <a:fillRect/>
          </a:stretch>
        </p:blipFill>
        <p:spPr>
          <a:xfrm>
            <a:off x="1353717" y="2511489"/>
            <a:ext cx="5972175" cy="1981200"/>
          </a:xfrm>
          <a:prstGeom prst="rect">
            <a:avLst/>
          </a:prstGeom>
        </p:spPr>
      </p:pic>
      <p:grpSp>
        <p:nvGrpSpPr>
          <p:cNvPr id="17" name="Group 16">
            <a:extLst>
              <a:ext uri="{FF2B5EF4-FFF2-40B4-BE49-F238E27FC236}">
                <a16:creationId xmlns:a16="http://schemas.microsoft.com/office/drawing/2014/main" id="{688E818C-AEDC-7DC3-CBC4-364653C0A987}"/>
              </a:ext>
            </a:extLst>
          </p:cNvPr>
          <p:cNvGrpSpPr/>
          <p:nvPr/>
        </p:nvGrpSpPr>
        <p:grpSpPr>
          <a:xfrm>
            <a:off x="1134320" y="4410210"/>
            <a:ext cx="6587280" cy="1221032"/>
            <a:chOff x="1134320" y="4410210"/>
            <a:chExt cx="6587280" cy="1221032"/>
          </a:xfrm>
        </p:grpSpPr>
        <p:grpSp>
          <p:nvGrpSpPr>
            <p:cNvPr id="15" name="Group 14">
              <a:extLst>
                <a:ext uri="{FF2B5EF4-FFF2-40B4-BE49-F238E27FC236}">
                  <a16:creationId xmlns:a16="http://schemas.microsoft.com/office/drawing/2014/main" id="{676017C7-41A5-AA3F-666D-5718E2A1EAC4}"/>
                </a:ext>
              </a:extLst>
            </p:cNvPr>
            <p:cNvGrpSpPr/>
            <p:nvPr/>
          </p:nvGrpSpPr>
          <p:grpSpPr>
            <a:xfrm>
              <a:off x="1723833" y="4410210"/>
              <a:ext cx="5997767" cy="1221032"/>
              <a:chOff x="1580375" y="4451382"/>
              <a:chExt cx="5997767" cy="1221032"/>
            </a:xfrm>
          </p:grpSpPr>
          <p:pic>
            <p:nvPicPr>
              <p:cNvPr id="11" name="Picture 10">
                <a:extLst>
                  <a:ext uri="{FF2B5EF4-FFF2-40B4-BE49-F238E27FC236}">
                    <a16:creationId xmlns:a16="http://schemas.microsoft.com/office/drawing/2014/main" id="{CE79F730-3DB6-8FE2-8B42-123F3ADB8DAD}"/>
                  </a:ext>
                </a:extLst>
              </p:cNvPr>
              <p:cNvPicPr>
                <a:picLocks noChangeAspect="1"/>
              </p:cNvPicPr>
              <p:nvPr/>
            </p:nvPicPr>
            <p:blipFill>
              <a:blip r:embed="rId4"/>
              <a:stretch>
                <a:fillRect/>
              </a:stretch>
            </p:blipFill>
            <p:spPr>
              <a:xfrm>
                <a:off x="1580375" y="4451382"/>
                <a:ext cx="5143500" cy="847725"/>
              </a:xfrm>
              <a:prstGeom prst="rect">
                <a:avLst/>
              </a:prstGeom>
            </p:spPr>
          </p:pic>
          <p:graphicFrame>
            <p:nvGraphicFramePr>
              <p:cNvPr id="12" name="Object 11">
                <a:extLst>
                  <a:ext uri="{FF2B5EF4-FFF2-40B4-BE49-F238E27FC236}">
                    <a16:creationId xmlns:a16="http://schemas.microsoft.com/office/drawing/2014/main" id="{10E3F4B3-8F5A-AC76-65CE-BD38DB9E732B}"/>
                  </a:ext>
                </a:extLst>
              </p:cNvPr>
              <p:cNvGraphicFramePr>
                <a:graphicFrameLocks noChangeAspect="1"/>
              </p:cNvGraphicFramePr>
              <p:nvPr>
                <p:extLst>
                  <p:ext uri="{D42A27DB-BD31-4B8C-83A1-F6EECF244321}">
                    <p14:modId xmlns:p14="http://schemas.microsoft.com/office/powerpoint/2010/main" val="2013215416"/>
                  </p:ext>
                </p:extLst>
              </p:nvPr>
            </p:nvGraphicFramePr>
            <p:xfrm>
              <a:off x="6820905" y="5017985"/>
              <a:ext cx="757237" cy="561975"/>
            </p:xfrm>
            <a:graphic>
              <a:graphicData uri="http://schemas.openxmlformats.org/presentationml/2006/ole">
                <mc:AlternateContent xmlns:mc="http://schemas.openxmlformats.org/markup-compatibility/2006">
                  <mc:Choice xmlns:v="urn:schemas-microsoft-com:vml" Requires="v">
                    <p:oleObj name="Equation" r:id="rId5" imgW="342720" imgH="253800" progId="Equation.DSMT4">
                      <p:embed/>
                    </p:oleObj>
                  </mc:Choice>
                  <mc:Fallback>
                    <p:oleObj name="Equation" r:id="rId5" imgW="342720" imgH="253800" progId="Equation.DSMT4">
                      <p:embed/>
                      <p:pic>
                        <p:nvPicPr>
                          <p:cNvPr id="0" name=""/>
                          <p:cNvPicPr/>
                          <p:nvPr/>
                        </p:nvPicPr>
                        <p:blipFill>
                          <a:blip r:embed="rId6"/>
                          <a:stretch>
                            <a:fillRect/>
                          </a:stretch>
                        </p:blipFill>
                        <p:spPr>
                          <a:xfrm>
                            <a:off x="6820905" y="5017985"/>
                            <a:ext cx="757237" cy="561975"/>
                          </a:xfrm>
                          <a:prstGeom prst="rect">
                            <a:avLst/>
                          </a:prstGeom>
                        </p:spPr>
                      </p:pic>
                    </p:oleObj>
                  </mc:Fallback>
                </mc:AlternateContent>
              </a:graphicData>
            </a:graphic>
          </p:graphicFrame>
          <p:sp>
            <p:nvSpPr>
              <p:cNvPr id="13" name="Oval 12">
                <a:extLst>
                  <a:ext uri="{FF2B5EF4-FFF2-40B4-BE49-F238E27FC236}">
                    <a16:creationId xmlns:a16="http://schemas.microsoft.com/office/drawing/2014/main" id="{5E50E413-DDF0-B5F1-5D29-7A7D126FBE91}"/>
                  </a:ext>
                </a:extLst>
              </p:cNvPr>
              <p:cNvSpPr/>
              <p:nvPr/>
            </p:nvSpPr>
            <p:spPr bwMode="auto">
              <a:xfrm>
                <a:off x="6834616" y="4943405"/>
                <a:ext cx="729009" cy="729009"/>
              </a:xfrm>
              <a:prstGeom prst="ellips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grpSp>
        <p:graphicFrame>
          <p:nvGraphicFramePr>
            <p:cNvPr id="16" name="Object 15">
              <a:extLst>
                <a:ext uri="{FF2B5EF4-FFF2-40B4-BE49-F238E27FC236}">
                  <a16:creationId xmlns:a16="http://schemas.microsoft.com/office/drawing/2014/main" id="{80DB53E8-33E0-BF3F-B4D0-7EED6F26B83B}"/>
                </a:ext>
              </a:extLst>
            </p:cNvPr>
            <p:cNvGraphicFramePr>
              <a:graphicFrameLocks noChangeAspect="1"/>
            </p:cNvGraphicFramePr>
            <p:nvPr>
              <p:extLst>
                <p:ext uri="{D42A27DB-BD31-4B8C-83A1-F6EECF244321}">
                  <p14:modId xmlns:p14="http://schemas.microsoft.com/office/powerpoint/2010/main" val="2459567855"/>
                </p:ext>
              </p:extLst>
            </p:nvPr>
          </p:nvGraphicFramePr>
          <p:xfrm>
            <a:off x="1134320" y="4560951"/>
            <a:ext cx="605194" cy="495159"/>
          </p:xfrm>
          <a:graphic>
            <a:graphicData uri="http://schemas.openxmlformats.org/presentationml/2006/ole">
              <mc:AlternateContent xmlns:mc="http://schemas.openxmlformats.org/markup-compatibility/2006">
                <mc:Choice xmlns:v="urn:schemas-microsoft-com:vml" Requires="v">
                  <p:oleObj name="Equation" r:id="rId7" imgW="279360" imgH="228600" progId="Equation.DSMT4">
                    <p:embed/>
                  </p:oleObj>
                </mc:Choice>
                <mc:Fallback>
                  <p:oleObj name="Equation" r:id="rId7" imgW="279360" imgH="228600" progId="Equation.DSMT4">
                    <p:embed/>
                    <p:pic>
                      <p:nvPicPr>
                        <p:cNvPr id="0" name=""/>
                        <p:cNvPicPr/>
                        <p:nvPr/>
                      </p:nvPicPr>
                      <p:blipFill>
                        <a:blip r:embed="rId8"/>
                        <a:stretch>
                          <a:fillRect/>
                        </a:stretch>
                      </p:blipFill>
                      <p:spPr>
                        <a:xfrm>
                          <a:off x="1134320" y="4560951"/>
                          <a:ext cx="605194" cy="495159"/>
                        </a:xfrm>
                        <a:prstGeom prst="rect">
                          <a:avLst/>
                        </a:prstGeom>
                      </p:spPr>
                    </p:pic>
                  </p:oleObj>
                </mc:Fallback>
              </mc:AlternateContent>
            </a:graphicData>
          </a:graphic>
        </p:graphicFrame>
      </p:grpSp>
    </p:spTree>
    <p:extLst>
      <p:ext uri="{BB962C8B-B14F-4D97-AF65-F5344CB8AC3E}">
        <p14:creationId xmlns:p14="http://schemas.microsoft.com/office/powerpoint/2010/main" val="1245931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 March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5" name="TextBox 4">
            <a:extLst>
              <a:ext uri="{FF2B5EF4-FFF2-40B4-BE49-F238E27FC236}">
                <a16:creationId xmlns:a16="http://schemas.microsoft.com/office/drawing/2014/main" id="{03653AB9-DF63-BA26-2E54-A58B4148CB9C}"/>
              </a:ext>
            </a:extLst>
          </p:cNvPr>
          <p:cNvSpPr txBox="1"/>
          <p:nvPr/>
        </p:nvSpPr>
        <p:spPr>
          <a:xfrm>
            <a:off x="4190515" y="849716"/>
            <a:ext cx="1230571"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Giải:</a:t>
            </a:r>
          </a:p>
        </p:txBody>
      </p:sp>
      <p:grpSp>
        <p:nvGrpSpPr>
          <p:cNvPr id="12" name="Group 11">
            <a:extLst>
              <a:ext uri="{FF2B5EF4-FFF2-40B4-BE49-F238E27FC236}">
                <a16:creationId xmlns:a16="http://schemas.microsoft.com/office/drawing/2014/main" id="{C9B1C341-C839-9499-F97B-B2B07DD8C492}"/>
              </a:ext>
            </a:extLst>
          </p:cNvPr>
          <p:cNvGrpSpPr/>
          <p:nvPr/>
        </p:nvGrpSpPr>
        <p:grpSpPr>
          <a:xfrm>
            <a:off x="1504950" y="1728787"/>
            <a:ext cx="6677250" cy="3400425"/>
            <a:chOff x="1504950" y="1728787"/>
            <a:chExt cx="6677250" cy="3400425"/>
          </a:xfrm>
        </p:grpSpPr>
        <p:pic>
          <p:nvPicPr>
            <p:cNvPr id="8" name="Picture 7">
              <a:extLst>
                <a:ext uri="{FF2B5EF4-FFF2-40B4-BE49-F238E27FC236}">
                  <a16:creationId xmlns:a16="http://schemas.microsoft.com/office/drawing/2014/main" id="{BA16A024-8933-0672-C2EA-C267D077567C}"/>
                </a:ext>
              </a:extLst>
            </p:cNvPr>
            <p:cNvPicPr>
              <a:picLocks noChangeAspect="1"/>
            </p:cNvPicPr>
            <p:nvPr/>
          </p:nvPicPr>
          <p:blipFill>
            <a:blip r:embed="rId3"/>
            <a:stretch>
              <a:fillRect/>
            </a:stretch>
          </p:blipFill>
          <p:spPr>
            <a:xfrm>
              <a:off x="1504950" y="1728787"/>
              <a:ext cx="6134100" cy="3400425"/>
            </a:xfrm>
            <a:prstGeom prst="rect">
              <a:avLst/>
            </a:prstGeom>
          </p:spPr>
        </p:pic>
        <p:graphicFrame>
          <p:nvGraphicFramePr>
            <p:cNvPr id="9" name="Object 8">
              <a:extLst>
                <a:ext uri="{FF2B5EF4-FFF2-40B4-BE49-F238E27FC236}">
                  <a16:creationId xmlns:a16="http://schemas.microsoft.com/office/drawing/2014/main" id="{BBBBF9FA-1E03-0B53-7B07-3B56494B7C82}"/>
                </a:ext>
              </a:extLst>
            </p:cNvPr>
            <p:cNvGraphicFramePr>
              <a:graphicFrameLocks noChangeAspect="1"/>
            </p:cNvGraphicFramePr>
            <p:nvPr>
              <p:extLst>
                <p:ext uri="{D42A27DB-BD31-4B8C-83A1-F6EECF244321}">
                  <p14:modId xmlns:p14="http://schemas.microsoft.com/office/powerpoint/2010/main" val="3077258075"/>
                </p:ext>
              </p:extLst>
            </p:nvPr>
          </p:nvGraphicFramePr>
          <p:xfrm>
            <a:off x="7529934" y="4281811"/>
            <a:ext cx="652266" cy="420817"/>
          </p:xfrm>
          <a:graphic>
            <a:graphicData uri="http://schemas.openxmlformats.org/presentationml/2006/ole">
              <mc:AlternateContent xmlns:mc="http://schemas.openxmlformats.org/markup-compatibility/2006">
                <mc:Choice xmlns:v="urn:schemas-microsoft-com:vml" Requires="v">
                  <p:oleObj name="Equation" r:id="rId4" imgW="393480" imgH="253800" progId="Equation.DSMT4">
                    <p:embed/>
                  </p:oleObj>
                </mc:Choice>
                <mc:Fallback>
                  <p:oleObj name="Equation" r:id="rId4" imgW="393480" imgH="253800" progId="Equation.DSMT4">
                    <p:embed/>
                    <p:pic>
                      <p:nvPicPr>
                        <p:cNvPr id="0" name=""/>
                        <p:cNvPicPr/>
                        <p:nvPr/>
                      </p:nvPicPr>
                      <p:blipFill>
                        <a:blip r:embed="rId5"/>
                        <a:stretch>
                          <a:fillRect/>
                        </a:stretch>
                      </p:blipFill>
                      <p:spPr>
                        <a:xfrm>
                          <a:off x="7529934" y="4281811"/>
                          <a:ext cx="652266" cy="420817"/>
                        </a:xfrm>
                        <a:prstGeom prst="rect">
                          <a:avLst/>
                        </a:prstGeom>
                      </p:spPr>
                    </p:pic>
                  </p:oleObj>
                </mc:Fallback>
              </mc:AlternateContent>
            </a:graphicData>
          </a:graphic>
        </p:graphicFrame>
        <p:sp>
          <p:nvSpPr>
            <p:cNvPr id="10" name="Oval 9">
              <a:extLst>
                <a:ext uri="{FF2B5EF4-FFF2-40B4-BE49-F238E27FC236}">
                  <a16:creationId xmlns:a16="http://schemas.microsoft.com/office/drawing/2014/main" id="{3DFC7FC3-398C-BD74-63FE-D8B6D8E30B40}"/>
                </a:ext>
              </a:extLst>
            </p:cNvPr>
            <p:cNvSpPr/>
            <p:nvPr/>
          </p:nvSpPr>
          <p:spPr bwMode="auto">
            <a:xfrm>
              <a:off x="7529934" y="4166668"/>
              <a:ext cx="651102" cy="651102"/>
            </a:xfrm>
            <a:prstGeom prst="ellips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grpSp>
    </p:spTree>
    <p:extLst>
      <p:ext uri="{BB962C8B-B14F-4D97-AF65-F5344CB8AC3E}">
        <p14:creationId xmlns:p14="http://schemas.microsoft.com/office/powerpoint/2010/main" val="2720223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 March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5" name="TextBox 4">
            <a:extLst>
              <a:ext uri="{FF2B5EF4-FFF2-40B4-BE49-F238E27FC236}">
                <a16:creationId xmlns:a16="http://schemas.microsoft.com/office/drawing/2014/main" id="{03653AB9-DF63-BA26-2E54-A58B4148CB9C}"/>
              </a:ext>
            </a:extLst>
          </p:cNvPr>
          <p:cNvSpPr txBox="1"/>
          <p:nvPr/>
        </p:nvSpPr>
        <p:spPr>
          <a:xfrm>
            <a:off x="4190515" y="849716"/>
            <a:ext cx="1230571"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Giải:</a:t>
            </a:r>
          </a:p>
        </p:txBody>
      </p:sp>
      <p:sp>
        <p:nvSpPr>
          <p:cNvPr id="17" name="TextBox 16">
            <a:extLst>
              <a:ext uri="{FF2B5EF4-FFF2-40B4-BE49-F238E27FC236}">
                <a16:creationId xmlns:a16="http://schemas.microsoft.com/office/drawing/2014/main" id="{6A2E7F26-CDEC-3A4A-8254-E704AA953C22}"/>
              </a:ext>
            </a:extLst>
          </p:cNvPr>
          <p:cNvSpPr txBox="1"/>
          <p:nvPr/>
        </p:nvSpPr>
        <p:spPr>
          <a:xfrm>
            <a:off x="1147180" y="4759403"/>
            <a:ext cx="6289318" cy="523220"/>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Phương trình tương thích biến dạng</a:t>
            </a:r>
          </a:p>
        </p:txBody>
      </p:sp>
      <p:graphicFrame>
        <p:nvGraphicFramePr>
          <p:cNvPr id="18" name="Object 17">
            <a:extLst>
              <a:ext uri="{FF2B5EF4-FFF2-40B4-BE49-F238E27FC236}">
                <a16:creationId xmlns:a16="http://schemas.microsoft.com/office/drawing/2014/main" id="{8DEF1C1D-A54B-B263-A94C-9242E4E43AB1}"/>
              </a:ext>
            </a:extLst>
          </p:cNvPr>
          <p:cNvGraphicFramePr>
            <a:graphicFrameLocks noChangeAspect="1"/>
          </p:cNvGraphicFramePr>
          <p:nvPr>
            <p:extLst>
              <p:ext uri="{D42A27DB-BD31-4B8C-83A1-F6EECF244321}">
                <p14:modId xmlns:p14="http://schemas.microsoft.com/office/powerpoint/2010/main" val="1036500679"/>
              </p:ext>
            </p:extLst>
          </p:nvPr>
        </p:nvGraphicFramePr>
        <p:xfrm>
          <a:off x="1539875" y="5310188"/>
          <a:ext cx="3638550" cy="509587"/>
        </p:xfrm>
        <a:graphic>
          <a:graphicData uri="http://schemas.openxmlformats.org/presentationml/2006/ole">
            <mc:AlternateContent xmlns:mc="http://schemas.openxmlformats.org/markup-compatibility/2006">
              <mc:Choice xmlns:v="urn:schemas-microsoft-com:vml" Requires="v">
                <p:oleObj name="Equation" r:id="rId3" imgW="1904760" imgH="266400" progId="Equation.DSMT4">
                  <p:embed/>
                </p:oleObj>
              </mc:Choice>
              <mc:Fallback>
                <p:oleObj name="Equation" r:id="rId3" imgW="1904760" imgH="266400" progId="Equation.DSMT4">
                  <p:embed/>
                  <p:pic>
                    <p:nvPicPr>
                      <p:cNvPr id="0" name=""/>
                      <p:cNvPicPr/>
                      <p:nvPr/>
                    </p:nvPicPr>
                    <p:blipFill>
                      <a:blip r:embed="rId4"/>
                      <a:stretch>
                        <a:fillRect/>
                      </a:stretch>
                    </p:blipFill>
                    <p:spPr>
                      <a:xfrm>
                        <a:off x="1539875" y="5310188"/>
                        <a:ext cx="3638550" cy="509587"/>
                      </a:xfrm>
                      <a:prstGeom prst="rect">
                        <a:avLst/>
                      </a:prstGeom>
                      <a:ln>
                        <a:solidFill>
                          <a:srgbClr val="C00000"/>
                        </a:solidFill>
                      </a:ln>
                    </p:spPr>
                  </p:pic>
                </p:oleObj>
              </mc:Fallback>
            </mc:AlternateContent>
          </a:graphicData>
        </a:graphic>
      </p:graphicFrame>
      <p:grpSp>
        <p:nvGrpSpPr>
          <p:cNvPr id="20" name="Group 19">
            <a:extLst>
              <a:ext uri="{FF2B5EF4-FFF2-40B4-BE49-F238E27FC236}">
                <a16:creationId xmlns:a16="http://schemas.microsoft.com/office/drawing/2014/main" id="{5FFAAB38-7FE0-3EE3-49BF-55EBCBA662D4}"/>
              </a:ext>
            </a:extLst>
          </p:cNvPr>
          <p:cNvGrpSpPr/>
          <p:nvPr/>
        </p:nvGrpSpPr>
        <p:grpSpPr>
          <a:xfrm>
            <a:off x="990600" y="1453523"/>
            <a:ext cx="5945499" cy="3238500"/>
            <a:chOff x="990600" y="1453523"/>
            <a:chExt cx="5945499" cy="3238500"/>
          </a:xfrm>
        </p:grpSpPr>
        <p:grpSp>
          <p:nvGrpSpPr>
            <p:cNvPr id="16" name="Group 15">
              <a:extLst>
                <a:ext uri="{FF2B5EF4-FFF2-40B4-BE49-F238E27FC236}">
                  <a16:creationId xmlns:a16="http://schemas.microsoft.com/office/drawing/2014/main" id="{5A3FAE4E-B0E5-88F2-F9D7-3745B218AA26}"/>
                </a:ext>
              </a:extLst>
            </p:cNvPr>
            <p:cNvGrpSpPr/>
            <p:nvPr/>
          </p:nvGrpSpPr>
          <p:grpSpPr>
            <a:xfrm>
              <a:off x="1119188" y="1453523"/>
              <a:ext cx="5816911" cy="3238500"/>
              <a:chOff x="1119188" y="1453523"/>
              <a:chExt cx="5816911" cy="3238500"/>
            </a:xfrm>
          </p:grpSpPr>
          <p:graphicFrame>
            <p:nvGraphicFramePr>
              <p:cNvPr id="4" name="Object 3">
                <a:extLst>
                  <a:ext uri="{FF2B5EF4-FFF2-40B4-BE49-F238E27FC236}">
                    <a16:creationId xmlns:a16="http://schemas.microsoft.com/office/drawing/2014/main" id="{420CD824-7B98-AC24-7CE2-ED0B5EF57CB8}"/>
                  </a:ext>
                </a:extLst>
              </p:cNvPr>
              <p:cNvGraphicFramePr>
                <a:graphicFrameLocks noChangeAspect="1"/>
              </p:cNvGraphicFramePr>
              <p:nvPr>
                <p:extLst>
                  <p:ext uri="{D42A27DB-BD31-4B8C-83A1-F6EECF244321}">
                    <p14:modId xmlns:p14="http://schemas.microsoft.com/office/powerpoint/2010/main" val="2561726771"/>
                  </p:ext>
                </p:extLst>
              </p:nvPr>
            </p:nvGraphicFramePr>
            <p:xfrm>
              <a:off x="5892800" y="3046413"/>
              <a:ext cx="693738" cy="514350"/>
            </p:xfrm>
            <a:graphic>
              <a:graphicData uri="http://schemas.openxmlformats.org/presentationml/2006/ole">
                <mc:AlternateContent xmlns:mc="http://schemas.openxmlformats.org/markup-compatibility/2006">
                  <mc:Choice xmlns:v="urn:schemas-microsoft-com:vml" Requires="v">
                    <p:oleObj name="Equation" r:id="rId5" imgW="342720" imgH="253800" progId="Equation.DSMT4">
                      <p:embed/>
                    </p:oleObj>
                  </mc:Choice>
                  <mc:Fallback>
                    <p:oleObj name="Equation" r:id="rId5" imgW="342720" imgH="253800" progId="Equation.DSMT4">
                      <p:embed/>
                      <p:pic>
                        <p:nvPicPr>
                          <p:cNvPr id="0" name=""/>
                          <p:cNvPicPr/>
                          <p:nvPr/>
                        </p:nvPicPr>
                        <p:blipFill>
                          <a:blip r:embed="rId6"/>
                          <a:stretch>
                            <a:fillRect/>
                          </a:stretch>
                        </p:blipFill>
                        <p:spPr>
                          <a:xfrm>
                            <a:off x="5892800" y="3046413"/>
                            <a:ext cx="693738" cy="514350"/>
                          </a:xfrm>
                          <a:prstGeom prst="rect">
                            <a:avLst/>
                          </a:prstGeom>
                        </p:spPr>
                      </p:pic>
                    </p:oleObj>
                  </mc:Fallback>
                </mc:AlternateContent>
              </a:graphicData>
            </a:graphic>
          </p:graphicFrame>
          <p:sp>
            <p:nvSpPr>
              <p:cNvPr id="6" name="Oval 5">
                <a:extLst>
                  <a:ext uri="{FF2B5EF4-FFF2-40B4-BE49-F238E27FC236}">
                    <a16:creationId xmlns:a16="http://schemas.microsoft.com/office/drawing/2014/main" id="{E6A76DEC-6485-CA2D-2817-C4A744F3CB07}"/>
                  </a:ext>
                </a:extLst>
              </p:cNvPr>
              <p:cNvSpPr/>
              <p:nvPr/>
            </p:nvSpPr>
            <p:spPr bwMode="auto">
              <a:xfrm>
                <a:off x="5905949" y="2994660"/>
                <a:ext cx="668360" cy="668360"/>
              </a:xfrm>
              <a:prstGeom prst="ellips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graphicFrame>
            <p:nvGraphicFramePr>
              <p:cNvPr id="7" name="Object 6">
                <a:extLst>
                  <a:ext uri="{FF2B5EF4-FFF2-40B4-BE49-F238E27FC236}">
                    <a16:creationId xmlns:a16="http://schemas.microsoft.com/office/drawing/2014/main" id="{1204090F-69BC-2604-81A4-FD03AD77DFD9}"/>
                  </a:ext>
                </a:extLst>
              </p:cNvPr>
              <p:cNvGraphicFramePr>
                <a:graphicFrameLocks noChangeAspect="1"/>
              </p:cNvGraphicFramePr>
              <p:nvPr>
                <p:extLst>
                  <p:ext uri="{D42A27DB-BD31-4B8C-83A1-F6EECF244321}">
                    <p14:modId xmlns:p14="http://schemas.microsoft.com/office/powerpoint/2010/main" val="1224777860"/>
                  </p:ext>
                </p:extLst>
              </p:nvPr>
            </p:nvGraphicFramePr>
            <p:xfrm>
              <a:off x="6215374" y="3964915"/>
              <a:ext cx="720725" cy="512762"/>
            </p:xfrm>
            <a:graphic>
              <a:graphicData uri="http://schemas.openxmlformats.org/presentationml/2006/ole">
                <mc:AlternateContent xmlns:mc="http://schemas.openxmlformats.org/markup-compatibility/2006">
                  <mc:Choice xmlns:v="urn:schemas-microsoft-com:vml" Requires="v">
                    <p:oleObj name="Equation" r:id="rId7" imgW="355320" imgH="253800" progId="Equation.DSMT4">
                      <p:embed/>
                    </p:oleObj>
                  </mc:Choice>
                  <mc:Fallback>
                    <p:oleObj name="Equation" r:id="rId7" imgW="355320" imgH="253800" progId="Equation.DSMT4">
                      <p:embed/>
                      <p:pic>
                        <p:nvPicPr>
                          <p:cNvPr id="4" name="Object 3">
                            <a:extLst>
                              <a:ext uri="{FF2B5EF4-FFF2-40B4-BE49-F238E27FC236}">
                                <a16:creationId xmlns:a16="http://schemas.microsoft.com/office/drawing/2014/main" id="{420CD824-7B98-AC24-7CE2-ED0B5EF57CB8}"/>
                              </a:ext>
                            </a:extLst>
                          </p:cNvPr>
                          <p:cNvPicPr/>
                          <p:nvPr/>
                        </p:nvPicPr>
                        <p:blipFill>
                          <a:blip r:embed="rId8"/>
                          <a:stretch>
                            <a:fillRect/>
                          </a:stretch>
                        </p:blipFill>
                        <p:spPr>
                          <a:xfrm>
                            <a:off x="6215374" y="3964915"/>
                            <a:ext cx="720725" cy="512762"/>
                          </a:xfrm>
                          <a:prstGeom prst="rect">
                            <a:avLst/>
                          </a:prstGeom>
                        </p:spPr>
                      </p:pic>
                    </p:oleObj>
                  </mc:Fallback>
                </mc:AlternateContent>
              </a:graphicData>
            </a:graphic>
          </p:graphicFrame>
          <p:sp>
            <p:nvSpPr>
              <p:cNvPr id="11" name="Oval 10">
                <a:extLst>
                  <a:ext uri="{FF2B5EF4-FFF2-40B4-BE49-F238E27FC236}">
                    <a16:creationId xmlns:a16="http://schemas.microsoft.com/office/drawing/2014/main" id="{27E7669C-AF05-6627-249B-E4CFDC76744E}"/>
                  </a:ext>
                </a:extLst>
              </p:cNvPr>
              <p:cNvSpPr/>
              <p:nvPr/>
            </p:nvSpPr>
            <p:spPr bwMode="auto">
              <a:xfrm>
                <a:off x="6240129" y="3912414"/>
                <a:ext cx="668360" cy="668360"/>
              </a:xfrm>
              <a:prstGeom prst="ellips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pic>
            <p:nvPicPr>
              <p:cNvPr id="15" name="Picture 14">
                <a:extLst>
                  <a:ext uri="{FF2B5EF4-FFF2-40B4-BE49-F238E27FC236}">
                    <a16:creationId xmlns:a16="http://schemas.microsoft.com/office/drawing/2014/main" id="{9DDCC63D-DD6E-15F7-B01D-6D3C50661691}"/>
                  </a:ext>
                </a:extLst>
              </p:cNvPr>
              <p:cNvPicPr>
                <a:picLocks noChangeAspect="1"/>
              </p:cNvPicPr>
              <p:nvPr/>
            </p:nvPicPr>
            <p:blipFill>
              <a:blip r:embed="rId9"/>
              <a:stretch>
                <a:fillRect/>
              </a:stretch>
            </p:blipFill>
            <p:spPr>
              <a:xfrm>
                <a:off x="1119188" y="1453523"/>
                <a:ext cx="5191125" cy="3238500"/>
              </a:xfrm>
              <a:prstGeom prst="rect">
                <a:avLst/>
              </a:prstGeom>
            </p:spPr>
          </p:pic>
        </p:grpSp>
        <p:graphicFrame>
          <p:nvGraphicFramePr>
            <p:cNvPr id="19" name="Object 18">
              <a:extLst>
                <a:ext uri="{FF2B5EF4-FFF2-40B4-BE49-F238E27FC236}">
                  <a16:creationId xmlns:a16="http://schemas.microsoft.com/office/drawing/2014/main" id="{A8667DDB-80C7-C5C0-E7B9-65B6820FD4E0}"/>
                </a:ext>
              </a:extLst>
            </p:cNvPr>
            <p:cNvGraphicFramePr>
              <a:graphicFrameLocks noChangeAspect="1"/>
            </p:cNvGraphicFramePr>
            <p:nvPr>
              <p:extLst>
                <p:ext uri="{D42A27DB-BD31-4B8C-83A1-F6EECF244321}">
                  <p14:modId xmlns:p14="http://schemas.microsoft.com/office/powerpoint/2010/main" val="2754774122"/>
                </p:ext>
              </p:extLst>
            </p:nvPr>
          </p:nvGraphicFramePr>
          <p:xfrm>
            <a:off x="990600" y="3017922"/>
            <a:ext cx="506413" cy="414338"/>
          </p:xfrm>
          <a:graphic>
            <a:graphicData uri="http://schemas.openxmlformats.org/presentationml/2006/ole">
              <mc:AlternateContent xmlns:mc="http://schemas.openxmlformats.org/markup-compatibility/2006">
                <mc:Choice xmlns:v="urn:schemas-microsoft-com:vml" Requires="v">
                  <p:oleObj name="Equation" r:id="rId10" imgW="279360" imgH="228600" progId="Equation.DSMT4">
                    <p:embed/>
                  </p:oleObj>
                </mc:Choice>
                <mc:Fallback>
                  <p:oleObj name="Equation" r:id="rId10" imgW="279360" imgH="228600" progId="Equation.DSMT4">
                    <p:embed/>
                    <p:pic>
                      <p:nvPicPr>
                        <p:cNvPr id="0" name=""/>
                        <p:cNvPicPr/>
                        <p:nvPr/>
                      </p:nvPicPr>
                      <p:blipFill>
                        <a:blip r:embed="rId11"/>
                        <a:stretch>
                          <a:fillRect/>
                        </a:stretch>
                      </p:blipFill>
                      <p:spPr>
                        <a:xfrm>
                          <a:off x="990600" y="3017922"/>
                          <a:ext cx="506413" cy="414338"/>
                        </a:xfrm>
                        <a:prstGeom prst="rect">
                          <a:avLst/>
                        </a:prstGeom>
                      </p:spPr>
                    </p:pic>
                  </p:oleObj>
                </mc:Fallback>
              </mc:AlternateContent>
            </a:graphicData>
          </a:graphic>
        </p:graphicFrame>
      </p:grpSp>
    </p:spTree>
    <p:extLst>
      <p:ext uri="{BB962C8B-B14F-4D97-AF65-F5344CB8AC3E}">
        <p14:creationId xmlns:p14="http://schemas.microsoft.com/office/powerpoint/2010/main" val="3690085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fltVal val="0"/>
                                          </p:val>
                                        </p:tav>
                                        <p:tav tm="100000">
                                          <p:val>
                                            <p:strVal val="#ppt_w"/>
                                          </p:val>
                                        </p:tav>
                                      </p:tavLst>
                                    </p:anim>
                                    <p:anim calcmode="lin" valueType="num">
                                      <p:cBhvr>
                                        <p:cTn id="8" dur="1000" fill="hold"/>
                                        <p:tgtEl>
                                          <p:spTgt spid="20"/>
                                        </p:tgtEl>
                                        <p:attrNameLst>
                                          <p:attrName>ppt_h</p:attrName>
                                        </p:attrNameLst>
                                      </p:cBhvr>
                                      <p:tavLst>
                                        <p:tav tm="0">
                                          <p:val>
                                            <p:fltVal val="0"/>
                                          </p:val>
                                        </p:tav>
                                        <p:tav tm="100000">
                                          <p:val>
                                            <p:strVal val="#ppt_h"/>
                                          </p:val>
                                        </p:tav>
                                      </p:tavLst>
                                    </p:anim>
                                    <p:animEffect transition="in" filter="fade">
                                      <p:cBhvr>
                                        <p:cTn id="9" dur="1000"/>
                                        <p:tgtEl>
                                          <p:spTgt spid="20"/>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left)">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86" name="Rectangle: Rounded Corners 15385">
            <a:extLst>
              <a:ext uri="{FF2B5EF4-FFF2-40B4-BE49-F238E27FC236}">
                <a16:creationId xmlns:a16="http://schemas.microsoft.com/office/drawing/2014/main" id="{D787476C-6844-B463-2BD4-990639929F94}"/>
              </a:ext>
            </a:extLst>
          </p:cNvPr>
          <p:cNvSpPr/>
          <p:nvPr/>
        </p:nvSpPr>
        <p:spPr bwMode="auto">
          <a:xfrm>
            <a:off x="1556176" y="1082175"/>
            <a:ext cx="1802845" cy="578882"/>
          </a:xfrm>
          <a:prstGeom prst="roundRect">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R="0" defTabSz="914400" rtl="0" eaLnBrk="1" fontAlgn="base" latinLnBrk="0" hangingPunct="1">
              <a:lnSpc>
                <a:spcPct val="100000"/>
              </a:lnSpc>
              <a:spcBef>
                <a:spcPct val="50000"/>
              </a:spcBef>
              <a:spcAft>
                <a:spcPct val="0"/>
              </a:spcAft>
              <a:buClrTx/>
              <a:buSzTx/>
              <a:tabLst/>
            </a:pPr>
            <a:r>
              <a:rPr kumimoji="0" lang="en-US" sz="2800" b="0" i="0" u="none" strike="noStrike" cap="none" normalizeH="0" baseline="0">
                <a:ln>
                  <a:noFill/>
                </a:ln>
                <a:solidFill>
                  <a:schemeClr val="tx1"/>
                </a:solidFill>
                <a:effectLst/>
                <a:latin typeface="VNI-Helve" pitchFamily="2" charset="0"/>
              </a:rPr>
              <a:t>Giới thiệu</a:t>
            </a:r>
          </a:p>
        </p:txBody>
      </p:sp>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 March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grpSp>
        <p:nvGrpSpPr>
          <p:cNvPr id="15" name="Group 14">
            <a:extLst>
              <a:ext uri="{FF2B5EF4-FFF2-40B4-BE49-F238E27FC236}">
                <a16:creationId xmlns:a16="http://schemas.microsoft.com/office/drawing/2014/main" id="{16794B48-8AE6-BA81-907E-5BEE39169A0B}"/>
              </a:ext>
            </a:extLst>
          </p:cNvPr>
          <p:cNvGrpSpPr/>
          <p:nvPr/>
        </p:nvGrpSpPr>
        <p:grpSpPr>
          <a:xfrm>
            <a:off x="1119187" y="1072140"/>
            <a:ext cx="535155" cy="577099"/>
            <a:chOff x="1744824" y="1853297"/>
            <a:chExt cx="485192" cy="523220"/>
          </a:xfrm>
        </p:grpSpPr>
        <p:sp>
          <p:nvSpPr>
            <p:cNvPr id="13" name="Oval 12">
              <a:extLst>
                <a:ext uri="{FF2B5EF4-FFF2-40B4-BE49-F238E27FC236}">
                  <a16:creationId xmlns:a16="http://schemas.microsoft.com/office/drawing/2014/main" id="{F6294C3F-4A75-4723-AAF5-7B4BD6C0489A}"/>
                </a:ext>
              </a:extLst>
            </p:cNvPr>
            <p:cNvSpPr/>
            <p:nvPr/>
          </p:nvSpPr>
          <p:spPr bwMode="auto">
            <a:xfrm>
              <a:off x="1744824" y="1866122"/>
              <a:ext cx="485192" cy="485192"/>
            </a:xfrm>
            <a:prstGeom prst="ellipse">
              <a:avLst/>
            </a:prstGeom>
            <a:noFill/>
            <a:ln w="571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14" name="TextBox 13">
              <a:extLst>
                <a:ext uri="{FF2B5EF4-FFF2-40B4-BE49-F238E27FC236}">
                  <a16:creationId xmlns:a16="http://schemas.microsoft.com/office/drawing/2014/main" id="{33E1AFA4-61B5-149A-941F-BB3C1F2A38C8}"/>
                </a:ext>
              </a:extLst>
            </p:cNvPr>
            <p:cNvSpPr txBox="1"/>
            <p:nvPr/>
          </p:nvSpPr>
          <p:spPr>
            <a:xfrm>
              <a:off x="1790607" y="1853297"/>
              <a:ext cx="382554" cy="523220"/>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1</a:t>
              </a:r>
            </a:p>
          </p:txBody>
        </p:sp>
      </p:grpSp>
      <p:pic>
        <p:nvPicPr>
          <p:cNvPr id="4" name="Picture 3">
            <a:extLst>
              <a:ext uri="{FF2B5EF4-FFF2-40B4-BE49-F238E27FC236}">
                <a16:creationId xmlns:a16="http://schemas.microsoft.com/office/drawing/2014/main" id="{4E4D9D7D-DCDD-4130-5ECB-5832322EB79F}"/>
              </a:ext>
            </a:extLst>
          </p:cNvPr>
          <p:cNvPicPr>
            <a:picLocks noChangeAspect="1"/>
          </p:cNvPicPr>
          <p:nvPr/>
        </p:nvPicPr>
        <p:blipFill>
          <a:blip r:embed="rId3"/>
          <a:stretch>
            <a:fillRect/>
          </a:stretch>
        </p:blipFill>
        <p:spPr>
          <a:xfrm>
            <a:off x="2137199" y="1805799"/>
            <a:ext cx="4869602" cy="3246401"/>
          </a:xfrm>
          <a:prstGeom prst="rect">
            <a:avLst/>
          </a:prstGeom>
        </p:spPr>
      </p:pic>
    </p:spTree>
    <p:extLst>
      <p:ext uri="{BB962C8B-B14F-4D97-AF65-F5344CB8AC3E}">
        <p14:creationId xmlns:p14="http://schemas.microsoft.com/office/powerpoint/2010/main" val="31721305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 March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5" name="TextBox 4">
            <a:extLst>
              <a:ext uri="{FF2B5EF4-FFF2-40B4-BE49-F238E27FC236}">
                <a16:creationId xmlns:a16="http://schemas.microsoft.com/office/drawing/2014/main" id="{03653AB9-DF63-BA26-2E54-A58B4148CB9C}"/>
              </a:ext>
            </a:extLst>
          </p:cNvPr>
          <p:cNvSpPr txBox="1"/>
          <p:nvPr/>
        </p:nvSpPr>
        <p:spPr>
          <a:xfrm>
            <a:off x="4190515" y="849716"/>
            <a:ext cx="1230571"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Giải:</a:t>
            </a:r>
          </a:p>
        </p:txBody>
      </p:sp>
      <p:graphicFrame>
        <p:nvGraphicFramePr>
          <p:cNvPr id="2" name="Object 1">
            <a:extLst>
              <a:ext uri="{FF2B5EF4-FFF2-40B4-BE49-F238E27FC236}">
                <a16:creationId xmlns:a16="http://schemas.microsoft.com/office/drawing/2014/main" id="{6E0219D8-8EF3-58AC-4324-442EAAE8C91F}"/>
              </a:ext>
            </a:extLst>
          </p:cNvPr>
          <p:cNvGraphicFramePr>
            <a:graphicFrameLocks noChangeAspect="1"/>
          </p:cNvGraphicFramePr>
          <p:nvPr>
            <p:extLst>
              <p:ext uri="{D42A27DB-BD31-4B8C-83A1-F6EECF244321}">
                <p14:modId xmlns:p14="http://schemas.microsoft.com/office/powerpoint/2010/main" val="2283815106"/>
              </p:ext>
            </p:extLst>
          </p:nvPr>
        </p:nvGraphicFramePr>
        <p:xfrm>
          <a:off x="1199632" y="1388936"/>
          <a:ext cx="7366000" cy="1614488"/>
        </p:xfrm>
        <a:graphic>
          <a:graphicData uri="http://schemas.openxmlformats.org/presentationml/2006/ole">
            <mc:AlternateContent xmlns:mc="http://schemas.openxmlformats.org/markup-compatibility/2006">
              <mc:Choice xmlns:v="urn:schemas-microsoft-com:vml" Requires="v">
                <p:oleObj name="Equation" r:id="rId3" imgW="4051080" imgH="888840" progId="Equation.DSMT4">
                  <p:embed/>
                </p:oleObj>
              </mc:Choice>
              <mc:Fallback>
                <p:oleObj name="Equation" r:id="rId3" imgW="4051080" imgH="888840" progId="Equation.DSMT4">
                  <p:embed/>
                  <p:pic>
                    <p:nvPicPr>
                      <p:cNvPr id="0" name=""/>
                      <p:cNvPicPr/>
                      <p:nvPr/>
                    </p:nvPicPr>
                    <p:blipFill>
                      <a:blip r:embed="rId4"/>
                      <a:stretch>
                        <a:fillRect/>
                      </a:stretch>
                    </p:blipFill>
                    <p:spPr>
                      <a:xfrm>
                        <a:off x="1199632" y="1388936"/>
                        <a:ext cx="7366000" cy="1614488"/>
                      </a:xfrm>
                      <a:prstGeom prst="rect">
                        <a:avLst/>
                      </a:prstGeom>
                      <a:ln>
                        <a:solidFill>
                          <a:srgbClr val="C00000"/>
                        </a:solidFill>
                      </a:ln>
                    </p:spPr>
                  </p:pic>
                </p:oleObj>
              </mc:Fallback>
            </mc:AlternateContent>
          </a:graphicData>
        </a:graphic>
      </p:graphicFrame>
      <p:graphicFrame>
        <p:nvGraphicFramePr>
          <p:cNvPr id="3" name="Object 2">
            <a:extLst>
              <a:ext uri="{FF2B5EF4-FFF2-40B4-BE49-F238E27FC236}">
                <a16:creationId xmlns:a16="http://schemas.microsoft.com/office/drawing/2014/main" id="{9D59FD9C-1B01-6F57-13F0-6BD42F0531EE}"/>
              </a:ext>
            </a:extLst>
          </p:cNvPr>
          <p:cNvGraphicFramePr>
            <a:graphicFrameLocks noChangeAspect="1"/>
          </p:cNvGraphicFramePr>
          <p:nvPr>
            <p:extLst>
              <p:ext uri="{D42A27DB-BD31-4B8C-83A1-F6EECF244321}">
                <p14:modId xmlns:p14="http://schemas.microsoft.com/office/powerpoint/2010/main" val="3296075787"/>
              </p:ext>
            </p:extLst>
          </p:nvPr>
        </p:nvGraphicFramePr>
        <p:xfrm>
          <a:off x="1119188" y="3167010"/>
          <a:ext cx="4489276" cy="710802"/>
        </p:xfrm>
        <a:graphic>
          <a:graphicData uri="http://schemas.openxmlformats.org/presentationml/2006/ole">
            <mc:AlternateContent xmlns:mc="http://schemas.openxmlformats.org/markup-compatibility/2006">
              <mc:Choice xmlns:v="urn:schemas-microsoft-com:vml" Requires="v">
                <p:oleObj name="Equation" r:id="rId5" imgW="3047760" imgH="482400" progId="Equation.DSMT4">
                  <p:embed/>
                </p:oleObj>
              </mc:Choice>
              <mc:Fallback>
                <p:oleObj name="Equation" r:id="rId5" imgW="3047760" imgH="482400" progId="Equation.DSMT4">
                  <p:embed/>
                  <p:pic>
                    <p:nvPicPr>
                      <p:cNvPr id="0" name=""/>
                      <p:cNvPicPr/>
                      <p:nvPr/>
                    </p:nvPicPr>
                    <p:blipFill>
                      <a:blip r:embed="rId6"/>
                      <a:stretch>
                        <a:fillRect/>
                      </a:stretch>
                    </p:blipFill>
                    <p:spPr>
                      <a:xfrm>
                        <a:off x="1119188" y="3167010"/>
                        <a:ext cx="4489276" cy="710802"/>
                      </a:xfrm>
                      <a:prstGeom prst="rect">
                        <a:avLst/>
                      </a:prstGeom>
                      <a:ln>
                        <a:solidFill>
                          <a:srgbClr val="C00000"/>
                        </a:solidFill>
                      </a:ln>
                    </p:spPr>
                  </p:pic>
                </p:oleObj>
              </mc:Fallback>
            </mc:AlternateContent>
          </a:graphicData>
        </a:graphic>
      </p:graphicFrame>
      <p:graphicFrame>
        <p:nvGraphicFramePr>
          <p:cNvPr id="4" name="Object 3">
            <a:extLst>
              <a:ext uri="{FF2B5EF4-FFF2-40B4-BE49-F238E27FC236}">
                <a16:creationId xmlns:a16="http://schemas.microsoft.com/office/drawing/2014/main" id="{A73AC620-F516-E877-93DA-CA920BE1C8E9}"/>
              </a:ext>
            </a:extLst>
          </p:cNvPr>
          <p:cNvGraphicFramePr>
            <a:graphicFrameLocks noChangeAspect="1"/>
          </p:cNvGraphicFramePr>
          <p:nvPr>
            <p:extLst>
              <p:ext uri="{D42A27DB-BD31-4B8C-83A1-F6EECF244321}">
                <p14:modId xmlns:p14="http://schemas.microsoft.com/office/powerpoint/2010/main" val="934069011"/>
              </p:ext>
            </p:extLst>
          </p:nvPr>
        </p:nvGraphicFramePr>
        <p:xfrm>
          <a:off x="1009650" y="4078288"/>
          <a:ext cx="4879975" cy="636587"/>
        </p:xfrm>
        <a:graphic>
          <a:graphicData uri="http://schemas.openxmlformats.org/presentationml/2006/ole">
            <mc:AlternateContent xmlns:mc="http://schemas.openxmlformats.org/markup-compatibility/2006">
              <mc:Choice xmlns:v="urn:schemas-microsoft-com:vml" Requires="v">
                <p:oleObj name="Equation" r:id="rId7" imgW="3314520" imgH="431640" progId="Equation.DSMT4">
                  <p:embed/>
                </p:oleObj>
              </mc:Choice>
              <mc:Fallback>
                <p:oleObj name="Equation" r:id="rId7" imgW="3314520" imgH="431640" progId="Equation.DSMT4">
                  <p:embed/>
                  <p:pic>
                    <p:nvPicPr>
                      <p:cNvPr id="3" name="Object 2">
                        <a:extLst>
                          <a:ext uri="{FF2B5EF4-FFF2-40B4-BE49-F238E27FC236}">
                            <a16:creationId xmlns:a16="http://schemas.microsoft.com/office/drawing/2014/main" id="{9D59FD9C-1B01-6F57-13F0-6BD42F0531EE}"/>
                          </a:ext>
                        </a:extLst>
                      </p:cNvPr>
                      <p:cNvPicPr/>
                      <p:nvPr/>
                    </p:nvPicPr>
                    <p:blipFill>
                      <a:blip r:embed="rId8"/>
                      <a:stretch>
                        <a:fillRect/>
                      </a:stretch>
                    </p:blipFill>
                    <p:spPr>
                      <a:xfrm>
                        <a:off x="1009650" y="4078288"/>
                        <a:ext cx="4879975" cy="636587"/>
                      </a:xfrm>
                      <a:prstGeom prst="rect">
                        <a:avLst/>
                      </a:prstGeom>
                      <a:ln>
                        <a:solidFill>
                          <a:srgbClr val="C00000"/>
                        </a:solidFill>
                      </a:ln>
                    </p:spPr>
                  </p:pic>
                </p:oleObj>
              </mc:Fallback>
            </mc:AlternateContent>
          </a:graphicData>
        </a:graphic>
      </p:graphicFrame>
      <p:graphicFrame>
        <p:nvGraphicFramePr>
          <p:cNvPr id="6" name="Object 5">
            <a:extLst>
              <a:ext uri="{FF2B5EF4-FFF2-40B4-BE49-F238E27FC236}">
                <a16:creationId xmlns:a16="http://schemas.microsoft.com/office/drawing/2014/main" id="{9B0C2893-9359-49D3-F417-DD49A8FB5519}"/>
              </a:ext>
            </a:extLst>
          </p:cNvPr>
          <p:cNvGraphicFramePr>
            <a:graphicFrameLocks noChangeAspect="1"/>
          </p:cNvGraphicFramePr>
          <p:nvPr>
            <p:extLst>
              <p:ext uri="{D42A27DB-BD31-4B8C-83A1-F6EECF244321}">
                <p14:modId xmlns:p14="http://schemas.microsoft.com/office/powerpoint/2010/main" val="1620334924"/>
              </p:ext>
            </p:extLst>
          </p:nvPr>
        </p:nvGraphicFramePr>
        <p:xfrm>
          <a:off x="5937251" y="4228306"/>
          <a:ext cx="2954337" cy="336550"/>
        </p:xfrm>
        <a:graphic>
          <a:graphicData uri="http://schemas.openxmlformats.org/presentationml/2006/ole">
            <mc:AlternateContent xmlns:mc="http://schemas.openxmlformats.org/markup-compatibility/2006">
              <mc:Choice xmlns:v="urn:schemas-microsoft-com:vml" Requires="v">
                <p:oleObj name="Equation" r:id="rId9" imgW="2006280" imgH="228600" progId="Equation.DSMT4">
                  <p:embed/>
                </p:oleObj>
              </mc:Choice>
              <mc:Fallback>
                <p:oleObj name="Equation" r:id="rId9" imgW="2006280" imgH="228600" progId="Equation.DSMT4">
                  <p:embed/>
                  <p:pic>
                    <p:nvPicPr>
                      <p:cNvPr id="4" name="Object 3">
                        <a:extLst>
                          <a:ext uri="{FF2B5EF4-FFF2-40B4-BE49-F238E27FC236}">
                            <a16:creationId xmlns:a16="http://schemas.microsoft.com/office/drawing/2014/main" id="{A73AC620-F516-E877-93DA-CA920BE1C8E9}"/>
                          </a:ext>
                        </a:extLst>
                      </p:cNvPr>
                      <p:cNvPicPr/>
                      <p:nvPr/>
                    </p:nvPicPr>
                    <p:blipFill>
                      <a:blip r:embed="rId10"/>
                      <a:stretch>
                        <a:fillRect/>
                      </a:stretch>
                    </p:blipFill>
                    <p:spPr>
                      <a:xfrm>
                        <a:off x="5937251" y="4228306"/>
                        <a:ext cx="2954337" cy="336550"/>
                      </a:xfrm>
                      <a:prstGeom prst="rect">
                        <a:avLst/>
                      </a:prstGeom>
                      <a:ln>
                        <a:solidFill>
                          <a:srgbClr val="C00000"/>
                        </a:solidFill>
                      </a:ln>
                    </p:spPr>
                  </p:pic>
                </p:oleObj>
              </mc:Fallback>
            </mc:AlternateContent>
          </a:graphicData>
        </a:graphic>
      </p:graphicFrame>
      <p:graphicFrame>
        <p:nvGraphicFramePr>
          <p:cNvPr id="7" name="Object 6">
            <a:extLst>
              <a:ext uri="{FF2B5EF4-FFF2-40B4-BE49-F238E27FC236}">
                <a16:creationId xmlns:a16="http://schemas.microsoft.com/office/drawing/2014/main" id="{4A405E37-AB5D-5551-469D-3BB1411A70E1}"/>
              </a:ext>
            </a:extLst>
          </p:cNvPr>
          <p:cNvGraphicFramePr>
            <a:graphicFrameLocks noChangeAspect="1"/>
          </p:cNvGraphicFramePr>
          <p:nvPr>
            <p:extLst>
              <p:ext uri="{D42A27DB-BD31-4B8C-83A1-F6EECF244321}">
                <p14:modId xmlns:p14="http://schemas.microsoft.com/office/powerpoint/2010/main" val="2251524174"/>
              </p:ext>
            </p:extLst>
          </p:nvPr>
        </p:nvGraphicFramePr>
        <p:xfrm>
          <a:off x="1091197" y="4817666"/>
          <a:ext cx="3310620" cy="743690"/>
        </p:xfrm>
        <a:graphic>
          <a:graphicData uri="http://schemas.openxmlformats.org/presentationml/2006/ole">
            <mc:AlternateContent xmlns:mc="http://schemas.openxmlformats.org/markup-compatibility/2006">
              <mc:Choice xmlns:v="urn:schemas-microsoft-com:vml" Requires="v">
                <p:oleObj name="Equation" r:id="rId11" imgW="1752480" imgH="393480" progId="Equation.DSMT4">
                  <p:embed/>
                </p:oleObj>
              </mc:Choice>
              <mc:Fallback>
                <p:oleObj name="Equation" r:id="rId11" imgW="1752480" imgH="393480" progId="Equation.DSMT4">
                  <p:embed/>
                  <p:pic>
                    <p:nvPicPr>
                      <p:cNvPr id="0" name=""/>
                      <p:cNvPicPr/>
                      <p:nvPr/>
                    </p:nvPicPr>
                    <p:blipFill>
                      <a:blip r:embed="rId12"/>
                      <a:stretch>
                        <a:fillRect/>
                      </a:stretch>
                    </p:blipFill>
                    <p:spPr>
                      <a:xfrm>
                        <a:off x="1091197" y="4817666"/>
                        <a:ext cx="3310620" cy="743690"/>
                      </a:xfrm>
                      <a:prstGeom prst="rect">
                        <a:avLst/>
                      </a:prstGeom>
                      <a:ln>
                        <a:solidFill>
                          <a:srgbClr val="C00000"/>
                        </a:solidFill>
                      </a:ln>
                    </p:spPr>
                  </p:pic>
                </p:oleObj>
              </mc:Fallback>
            </mc:AlternateContent>
          </a:graphicData>
        </a:graphic>
      </p:graphicFrame>
    </p:spTree>
    <p:extLst>
      <p:ext uri="{BB962C8B-B14F-4D97-AF65-F5344CB8AC3E}">
        <p14:creationId xmlns:p14="http://schemas.microsoft.com/office/powerpoint/2010/main" val="39015648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 March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grpSp>
        <p:nvGrpSpPr>
          <p:cNvPr id="18" name="Group 17">
            <a:extLst>
              <a:ext uri="{FF2B5EF4-FFF2-40B4-BE49-F238E27FC236}">
                <a16:creationId xmlns:a16="http://schemas.microsoft.com/office/drawing/2014/main" id="{131D9EB4-5A80-A708-D2FE-9063B32C856D}"/>
              </a:ext>
            </a:extLst>
          </p:cNvPr>
          <p:cNvGrpSpPr/>
          <p:nvPr/>
        </p:nvGrpSpPr>
        <p:grpSpPr>
          <a:xfrm>
            <a:off x="964600" y="1177924"/>
            <a:ext cx="5514975" cy="4762500"/>
            <a:chOff x="1119188" y="1230988"/>
            <a:chExt cx="5514975" cy="4762500"/>
          </a:xfrm>
        </p:grpSpPr>
        <p:grpSp>
          <p:nvGrpSpPr>
            <p:cNvPr id="16" name="Group 15">
              <a:extLst>
                <a:ext uri="{FF2B5EF4-FFF2-40B4-BE49-F238E27FC236}">
                  <a16:creationId xmlns:a16="http://schemas.microsoft.com/office/drawing/2014/main" id="{E94F7D64-BC02-91CA-BC5D-2F41F33BB22A}"/>
                </a:ext>
              </a:extLst>
            </p:cNvPr>
            <p:cNvGrpSpPr/>
            <p:nvPr/>
          </p:nvGrpSpPr>
          <p:grpSpPr>
            <a:xfrm>
              <a:off x="1119188" y="1230988"/>
              <a:ext cx="5514975" cy="4762500"/>
              <a:chOff x="1119188" y="1305636"/>
              <a:chExt cx="5514975" cy="4762500"/>
            </a:xfrm>
          </p:grpSpPr>
          <p:pic>
            <p:nvPicPr>
              <p:cNvPr id="9" name="Picture 8">
                <a:extLst>
                  <a:ext uri="{FF2B5EF4-FFF2-40B4-BE49-F238E27FC236}">
                    <a16:creationId xmlns:a16="http://schemas.microsoft.com/office/drawing/2014/main" id="{C33DDC9B-EA8B-4CB3-AFF1-8AE5A7B43423}"/>
                  </a:ext>
                </a:extLst>
              </p:cNvPr>
              <p:cNvPicPr>
                <a:picLocks noChangeAspect="1"/>
              </p:cNvPicPr>
              <p:nvPr/>
            </p:nvPicPr>
            <p:blipFill>
              <a:blip r:embed="rId3"/>
              <a:stretch>
                <a:fillRect/>
              </a:stretch>
            </p:blipFill>
            <p:spPr>
              <a:xfrm>
                <a:off x="1119188" y="1305636"/>
                <a:ext cx="5514975" cy="4762500"/>
              </a:xfrm>
              <a:prstGeom prst="rect">
                <a:avLst/>
              </a:prstGeom>
            </p:spPr>
          </p:pic>
          <p:graphicFrame>
            <p:nvGraphicFramePr>
              <p:cNvPr id="10" name="Object 9">
                <a:extLst>
                  <a:ext uri="{FF2B5EF4-FFF2-40B4-BE49-F238E27FC236}">
                    <a16:creationId xmlns:a16="http://schemas.microsoft.com/office/drawing/2014/main" id="{790AC4BB-D5B1-873B-C4E2-F37F49BE178D}"/>
                  </a:ext>
                </a:extLst>
              </p:cNvPr>
              <p:cNvGraphicFramePr>
                <a:graphicFrameLocks noChangeAspect="1"/>
              </p:cNvGraphicFramePr>
              <p:nvPr>
                <p:extLst>
                  <p:ext uri="{D42A27DB-BD31-4B8C-83A1-F6EECF244321}">
                    <p14:modId xmlns:p14="http://schemas.microsoft.com/office/powerpoint/2010/main" val="2589440558"/>
                  </p:ext>
                </p:extLst>
              </p:nvPr>
            </p:nvGraphicFramePr>
            <p:xfrm>
              <a:off x="5896769" y="2921024"/>
              <a:ext cx="673100" cy="474662"/>
            </p:xfrm>
            <a:graphic>
              <a:graphicData uri="http://schemas.openxmlformats.org/presentationml/2006/ole">
                <mc:AlternateContent xmlns:mc="http://schemas.openxmlformats.org/markup-compatibility/2006">
                  <mc:Choice xmlns:v="urn:schemas-microsoft-com:vml" Requires="v">
                    <p:oleObj name="Equation" r:id="rId4" imgW="342720" imgH="241200" progId="Equation.DSMT4">
                      <p:embed/>
                    </p:oleObj>
                  </mc:Choice>
                  <mc:Fallback>
                    <p:oleObj name="Equation" r:id="rId4" imgW="342720" imgH="241200" progId="Equation.DSMT4">
                      <p:embed/>
                      <p:pic>
                        <p:nvPicPr>
                          <p:cNvPr id="0" name=""/>
                          <p:cNvPicPr/>
                          <p:nvPr/>
                        </p:nvPicPr>
                        <p:blipFill>
                          <a:blip r:embed="rId5"/>
                          <a:stretch>
                            <a:fillRect/>
                          </a:stretch>
                        </p:blipFill>
                        <p:spPr>
                          <a:xfrm>
                            <a:off x="5896769" y="2921024"/>
                            <a:ext cx="673100" cy="47466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670FEC06-FE39-6E49-B2D6-DF4067838C97}"/>
                  </a:ext>
                </a:extLst>
              </p:cNvPr>
              <p:cNvGraphicFramePr>
                <a:graphicFrameLocks noChangeAspect="1"/>
              </p:cNvGraphicFramePr>
              <p:nvPr>
                <p:extLst>
                  <p:ext uri="{D42A27DB-BD31-4B8C-83A1-F6EECF244321}">
                    <p14:modId xmlns:p14="http://schemas.microsoft.com/office/powerpoint/2010/main" val="866626923"/>
                  </p:ext>
                </p:extLst>
              </p:nvPr>
            </p:nvGraphicFramePr>
            <p:xfrm>
              <a:off x="5846763" y="3803650"/>
              <a:ext cx="773112" cy="474663"/>
            </p:xfrm>
            <a:graphic>
              <a:graphicData uri="http://schemas.openxmlformats.org/presentationml/2006/ole">
                <mc:AlternateContent xmlns:mc="http://schemas.openxmlformats.org/markup-compatibility/2006">
                  <mc:Choice xmlns:v="urn:schemas-microsoft-com:vml" Requires="v">
                    <p:oleObj name="Equation" r:id="rId6" imgW="393480" imgH="241200" progId="Equation.DSMT4">
                      <p:embed/>
                    </p:oleObj>
                  </mc:Choice>
                  <mc:Fallback>
                    <p:oleObj name="Equation" r:id="rId6" imgW="393480" imgH="241200" progId="Equation.DSMT4">
                      <p:embed/>
                      <p:pic>
                        <p:nvPicPr>
                          <p:cNvPr id="10" name="Object 9">
                            <a:extLst>
                              <a:ext uri="{FF2B5EF4-FFF2-40B4-BE49-F238E27FC236}">
                                <a16:creationId xmlns:a16="http://schemas.microsoft.com/office/drawing/2014/main" id="{790AC4BB-D5B1-873B-C4E2-F37F49BE178D}"/>
                              </a:ext>
                            </a:extLst>
                          </p:cNvPr>
                          <p:cNvPicPr/>
                          <p:nvPr/>
                        </p:nvPicPr>
                        <p:blipFill>
                          <a:blip r:embed="rId7"/>
                          <a:stretch>
                            <a:fillRect/>
                          </a:stretch>
                        </p:blipFill>
                        <p:spPr>
                          <a:xfrm>
                            <a:off x="5846763" y="3803650"/>
                            <a:ext cx="773112" cy="474663"/>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AFBA2FC-905F-87FF-1315-84A336523938}"/>
                  </a:ext>
                </a:extLst>
              </p:cNvPr>
              <p:cNvGraphicFramePr>
                <a:graphicFrameLocks noChangeAspect="1"/>
              </p:cNvGraphicFramePr>
              <p:nvPr>
                <p:extLst>
                  <p:ext uri="{D42A27DB-BD31-4B8C-83A1-F6EECF244321}">
                    <p14:modId xmlns:p14="http://schemas.microsoft.com/office/powerpoint/2010/main" val="3405432098"/>
                  </p:ext>
                </p:extLst>
              </p:nvPr>
            </p:nvGraphicFramePr>
            <p:xfrm>
              <a:off x="6049963" y="5438775"/>
              <a:ext cx="474662" cy="449263"/>
            </p:xfrm>
            <a:graphic>
              <a:graphicData uri="http://schemas.openxmlformats.org/presentationml/2006/ole">
                <mc:AlternateContent xmlns:mc="http://schemas.openxmlformats.org/markup-compatibility/2006">
                  <mc:Choice xmlns:v="urn:schemas-microsoft-com:vml" Requires="v">
                    <p:oleObj name="Equation" r:id="rId8" imgW="241200" imgH="228600" progId="Equation.DSMT4">
                      <p:embed/>
                    </p:oleObj>
                  </mc:Choice>
                  <mc:Fallback>
                    <p:oleObj name="Equation" r:id="rId8" imgW="241200" imgH="228600" progId="Equation.DSMT4">
                      <p:embed/>
                      <p:pic>
                        <p:nvPicPr>
                          <p:cNvPr id="11" name="Object 10">
                            <a:extLst>
                              <a:ext uri="{FF2B5EF4-FFF2-40B4-BE49-F238E27FC236}">
                                <a16:creationId xmlns:a16="http://schemas.microsoft.com/office/drawing/2014/main" id="{670FEC06-FE39-6E49-B2D6-DF4067838C97}"/>
                              </a:ext>
                            </a:extLst>
                          </p:cNvPr>
                          <p:cNvPicPr/>
                          <p:nvPr/>
                        </p:nvPicPr>
                        <p:blipFill>
                          <a:blip r:embed="rId9"/>
                          <a:stretch>
                            <a:fillRect/>
                          </a:stretch>
                        </p:blipFill>
                        <p:spPr>
                          <a:xfrm>
                            <a:off x="6049963" y="5438775"/>
                            <a:ext cx="474662" cy="449263"/>
                          </a:xfrm>
                          <a:prstGeom prst="rect">
                            <a:avLst/>
                          </a:prstGeom>
                        </p:spPr>
                      </p:pic>
                    </p:oleObj>
                  </mc:Fallback>
                </mc:AlternateContent>
              </a:graphicData>
            </a:graphic>
          </p:graphicFrame>
          <p:sp>
            <p:nvSpPr>
              <p:cNvPr id="13" name="Oval 12">
                <a:extLst>
                  <a:ext uri="{FF2B5EF4-FFF2-40B4-BE49-F238E27FC236}">
                    <a16:creationId xmlns:a16="http://schemas.microsoft.com/office/drawing/2014/main" id="{ED5BA4F8-551C-8545-1ABD-ADF8032DE274}"/>
                  </a:ext>
                </a:extLst>
              </p:cNvPr>
              <p:cNvSpPr/>
              <p:nvPr/>
            </p:nvSpPr>
            <p:spPr bwMode="auto">
              <a:xfrm>
                <a:off x="5928924" y="2812879"/>
                <a:ext cx="690951" cy="690951"/>
              </a:xfrm>
              <a:prstGeom prst="ellips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14" name="Oval 13">
                <a:extLst>
                  <a:ext uri="{FF2B5EF4-FFF2-40B4-BE49-F238E27FC236}">
                    <a16:creationId xmlns:a16="http://schemas.microsoft.com/office/drawing/2014/main" id="{1F3B51E4-E82F-BAA4-285C-ACA5CA455DA2}"/>
                  </a:ext>
                </a:extLst>
              </p:cNvPr>
              <p:cNvSpPr/>
              <p:nvPr/>
            </p:nvSpPr>
            <p:spPr bwMode="auto">
              <a:xfrm>
                <a:off x="5846763" y="3651583"/>
                <a:ext cx="787400" cy="787400"/>
              </a:xfrm>
              <a:prstGeom prst="ellips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15" name="Oval 14">
                <a:extLst>
                  <a:ext uri="{FF2B5EF4-FFF2-40B4-BE49-F238E27FC236}">
                    <a16:creationId xmlns:a16="http://schemas.microsoft.com/office/drawing/2014/main" id="{26E96832-41A4-FDE1-30DA-764230F139A9}"/>
                  </a:ext>
                </a:extLst>
              </p:cNvPr>
              <p:cNvSpPr/>
              <p:nvPr/>
            </p:nvSpPr>
            <p:spPr bwMode="auto">
              <a:xfrm>
                <a:off x="6011069" y="5431632"/>
                <a:ext cx="568325" cy="568325"/>
              </a:xfrm>
              <a:prstGeom prst="ellips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grpSp>
        <p:sp>
          <p:nvSpPr>
            <p:cNvPr id="17" name="TextBox 16">
              <a:extLst>
                <a:ext uri="{FF2B5EF4-FFF2-40B4-BE49-F238E27FC236}">
                  <a16:creationId xmlns:a16="http://schemas.microsoft.com/office/drawing/2014/main" id="{99BE8CF9-DD59-8063-7927-4F09F1AFC918}"/>
                </a:ext>
              </a:extLst>
            </p:cNvPr>
            <p:cNvSpPr txBox="1"/>
            <p:nvPr/>
          </p:nvSpPr>
          <p:spPr>
            <a:xfrm>
              <a:off x="2304660" y="5531613"/>
              <a:ext cx="970385" cy="369332"/>
            </a:xfrm>
            <a:prstGeom prst="rect">
              <a:avLst/>
            </a:prstGeom>
            <a:noFill/>
          </p:spPr>
          <p:txBody>
            <a:bodyPr wrap="square" rtlCol="0">
              <a:spAutoFit/>
            </a:bodyPr>
            <a:lstStyle/>
            <a:p>
              <a:pPr algn="l"/>
              <a:r>
                <a:rPr lang="en-US">
                  <a:latin typeface="Arial" panose="020B0604020202020204" pitchFamily="34" charset="0"/>
                  <a:cs typeface="Arial" panose="020B0604020202020204" pitchFamily="34" charset="0"/>
                </a:rPr>
                <a:t>0,7ma</a:t>
              </a:r>
            </a:p>
          </p:txBody>
        </p:sp>
      </p:grpSp>
      <p:sp>
        <p:nvSpPr>
          <p:cNvPr id="2" name="TextBox 1">
            <a:extLst>
              <a:ext uri="{FF2B5EF4-FFF2-40B4-BE49-F238E27FC236}">
                <a16:creationId xmlns:a16="http://schemas.microsoft.com/office/drawing/2014/main" id="{948D78E5-A762-5146-E151-2F0A95A5644F}"/>
              </a:ext>
            </a:extLst>
          </p:cNvPr>
          <p:cNvSpPr txBox="1"/>
          <p:nvPr/>
        </p:nvSpPr>
        <p:spPr>
          <a:xfrm>
            <a:off x="6260841" y="1300095"/>
            <a:ext cx="2472612" cy="1384995"/>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Xác định </a:t>
            </a:r>
            <a:r>
              <a:rPr lang="en-US" sz="2800">
                <a:latin typeface="Arial" panose="020B0604020202020204" pitchFamily="34" charset="0"/>
                <a:cs typeface="Arial" panose="020B0604020202020204" pitchFamily="34" charset="0"/>
                <a:sym typeface="Symbol" panose="05050102010706020507" pitchFamily="18" charset="2"/>
              </a:rPr>
              <a:t>m theo điều kiện bền</a:t>
            </a:r>
            <a:endParaRPr lang="en-US" sz="2800">
              <a:latin typeface="Arial" panose="020B0604020202020204" pitchFamily="34" charset="0"/>
              <a:cs typeface="Arial" panose="020B0604020202020204" pitchFamily="34" charset="0"/>
            </a:endParaRPr>
          </a:p>
        </p:txBody>
      </p:sp>
      <p:graphicFrame>
        <p:nvGraphicFramePr>
          <p:cNvPr id="3" name="Object 2">
            <a:extLst>
              <a:ext uri="{FF2B5EF4-FFF2-40B4-BE49-F238E27FC236}">
                <a16:creationId xmlns:a16="http://schemas.microsoft.com/office/drawing/2014/main" id="{3CCA32F0-7C87-9FD1-3A90-0E61B7401A14}"/>
              </a:ext>
            </a:extLst>
          </p:cNvPr>
          <p:cNvGraphicFramePr>
            <a:graphicFrameLocks noChangeAspect="1"/>
          </p:cNvGraphicFramePr>
          <p:nvPr>
            <p:extLst>
              <p:ext uri="{D42A27DB-BD31-4B8C-83A1-F6EECF244321}">
                <p14:modId xmlns:p14="http://schemas.microsoft.com/office/powerpoint/2010/main" val="1509409731"/>
              </p:ext>
            </p:extLst>
          </p:nvPr>
        </p:nvGraphicFramePr>
        <p:xfrm>
          <a:off x="6794322" y="2624686"/>
          <a:ext cx="1624384" cy="1858930"/>
        </p:xfrm>
        <a:graphic>
          <a:graphicData uri="http://schemas.openxmlformats.org/presentationml/2006/ole">
            <mc:AlternateContent xmlns:mc="http://schemas.openxmlformats.org/markup-compatibility/2006">
              <mc:Choice xmlns:v="urn:schemas-microsoft-com:vml" Requires="v">
                <p:oleObj name="Equation" r:id="rId10" imgW="965160" imgH="1104840" progId="Equation.DSMT4">
                  <p:embed/>
                </p:oleObj>
              </mc:Choice>
              <mc:Fallback>
                <p:oleObj name="Equation" r:id="rId10" imgW="965160" imgH="1104840" progId="Equation.DSMT4">
                  <p:embed/>
                  <p:pic>
                    <p:nvPicPr>
                      <p:cNvPr id="0" name=""/>
                      <p:cNvPicPr/>
                      <p:nvPr/>
                    </p:nvPicPr>
                    <p:blipFill>
                      <a:blip r:embed="rId11"/>
                      <a:stretch>
                        <a:fillRect/>
                      </a:stretch>
                    </p:blipFill>
                    <p:spPr>
                      <a:xfrm>
                        <a:off x="6794322" y="2624686"/>
                        <a:ext cx="1624384" cy="1858930"/>
                      </a:xfrm>
                      <a:prstGeom prst="rect">
                        <a:avLst/>
                      </a:prstGeom>
                      <a:ln>
                        <a:solidFill>
                          <a:srgbClr val="C00000"/>
                        </a:solidFill>
                      </a:ln>
                    </p:spPr>
                  </p:pic>
                </p:oleObj>
              </mc:Fallback>
            </mc:AlternateContent>
          </a:graphicData>
        </a:graphic>
      </p:graphicFrame>
      <p:graphicFrame>
        <p:nvGraphicFramePr>
          <p:cNvPr id="4" name="Object 3">
            <a:extLst>
              <a:ext uri="{FF2B5EF4-FFF2-40B4-BE49-F238E27FC236}">
                <a16:creationId xmlns:a16="http://schemas.microsoft.com/office/drawing/2014/main" id="{C9145F20-C4DB-3F8E-7545-FF33EF2A9FC7}"/>
              </a:ext>
            </a:extLst>
          </p:cNvPr>
          <p:cNvGraphicFramePr>
            <a:graphicFrameLocks noChangeAspect="1"/>
          </p:cNvGraphicFramePr>
          <p:nvPr>
            <p:extLst>
              <p:ext uri="{D42A27DB-BD31-4B8C-83A1-F6EECF244321}">
                <p14:modId xmlns:p14="http://schemas.microsoft.com/office/powerpoint/2010/main" val="169467189"/>
              </p:ext>
            </p:extLst>
          </p:nvPr>
        </p:nvGraphicFramePr>
        <p:xfrm>
          <a:off x="6939821" y="4574671"/>
          <a:ext cx="1448400" cy="1536717"/>
        </p:xfrm>
        <a:graphic>
          <a:graphicData uri="http://schemas.openxmlformats.org/presentationml/2006/ole">
            <mc:AlternateContent xmlns:mc="http://schemas.openxmlformats.org/markup-compatibility/2006">
              <mc:Choice xmlns:v="urn:schemas-microsoft-com:vml" Requires="v">
                <p:oleObj name="Equation" r:id="rId12" imgW="1041120" imgH="1104840" progId="Equation.DSMT4">
                  <p:embed/>
                </p:oleObj>
              </mc:Choice>
              <mc:Fallback>
                <p:oleObj name="Equation" r:id="rId12" imgW="1041120" imgH="1104840" progId="Equation.DSMT4">
                  <p:embed/>
                  <p:pic>
                    <p:nvPicPr>
                      <p:cNvPr id="0" name=""/>
                      <p:cNvPicPr/>
                      <p:nvPr/>
                    </p:nvPicPr>
                    <p:blipFill>
                      <a:blip r:embed="rId13"/>
                      <a:stretch>
                        <a:fillRect/>
                      </a:stretch>
                    </p:blipFill>
                    <p:spPr>
                      <a:xfrm>
                        <a:off x="6939821" y="4574671"/>
                        <a:ext cx="1448400" cy="1536717"/>
                      </a:xfrm>
                      <a:prstGeom prst="rect">
                        <a:avLst/>
                      </a:prstGeom>
                      <a:ln>
                        <a:solidFill>
                          <a:srgbClr val="C00000"/>
                        </a:solidFill>
                      </a:ln>
                    </p:spPr>
                  </p:pic>
                </p:oleObj>
              </mc:Fallback>
            </mc:AlternateContent>
          </a:graphicData>
        </a:graphic>
      </p:graphicFrame>
    </p:spTree>
    <p:extLst>
      <p:ext uri="{BB962C8B-B14F-4D97-AF65-F5344CB8AC3E}">
        <p14:creationId xmlns:p14="http://schemas.microsoft.com/office/powerpoint/2010/main" val="707566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500" fill="hold"/>
                                        <p:tgtEl>
                                          <p:spTgt spid="18"/>
                                        </p:tgtEl>
                                        <p:attrNameLst>
                                          <p:attrName>ppt_w</p:attrName>
                                        </p:attrNameLst>
                                      </p:cBhvr>
                                      <p:tavLst>
                                        <p:tav tm="0">
                                          <p:val>
                                            <p:fltVal val="0"/>
                                          </p:val>
                                        </p:tav>
                                        <p:tav tm="100000">
                                          <p:val>
                                            <p:strVal val="#ppt_w"/>
                                          </p:val>
                                        </p:tav>
                                      </p:tavLst>
                                    </p:anim>
                                    <p:anim calcmode="lin" valueType="num">
                                      <p:cBhvr>
                                        <p:cTn id="8" dur="1500" fill="hold"/>
                                        <p:tgtEl>
                                          <p:spTgt spid="18"/>
                                        </p:tgtEl>
                                        <p:attrNameLst>
                                          <p:attrName>ppt_h</p:attrName>
                                        </p:attrNameLst>
                                      </p:cBhvr>
                                      <p:tavLst>
                                        <p:tav tm="0">
                                          <p:val>
                                            <p:fltVal val="0"/>
                                          </p:val>
                                        </p:tav>
                                        <p:tav tm="100000">
                                          <p:val>
                                            <p:strVal val="#ppt_h"/>
                                          </p:val>
                                        </p:tav>
                                      </p:tavLst>
                                    </p:anim>
                                    <p:animEffect transition="in" filter="fade">
                                      <p:cBhvr>
                                        <p:cTn id="9" dur="1500"/>
                                        <p:tgtEl>
                                          <p:spTgt spid="18"/>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up)">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down)">
                                      <p:cBhvr>
                                        <p:cTn id="2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 March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grpSp>
        <p:nvGrpSpPr>
          <p:cNvPr id="18" name="Group 17">
            <a:extLst>
              <a:ext uri="{FF2B5EF4-FFF2-40B4-BE49-F238E27FC236}">
                <a16:creationId xmlns:a16="http://schemas.microsoft.com/office/drawing/2014/main" id="{131D9EB4-5A80-A708-D2FE-9063B32C856D}"/>
              </a:ext>
            </a:extLst>
          </p:cNvPr>
          <p:cNvGrpSpPr/>
          <p:nvPr/>
        </p:nvGrpSpPr>
        <p:grpSpPr>
          <a:xfrm>
            <a:off x="964600" y="1177924"/>
            <a:ext cx="5514975" cy="4762500"/>
            <a:chOff x="1119188" y="1230988"/>
            <a:chExt cx="5514975" cy="4762500"/>
          </a:xfrm>
        </p:grpSpPr>
        <p:grpSp>
          <p:nvGrpSpPr>
            <p:cNvPr id="16" name="Group 15">
              <a:extLst>
                <a:ext uri="{FF2B5EF4-FFF2-40B4-BE49-F238E27FC236}">
                  <a16:creationId xmlns:a16="http://schemas.microsoft.com/office/drawing/2014/main" id="{E94F7D64-BC02-91CA-BC5D-2F41F33BB22A}"/>
                </a:ext>
              </a:extLst>
            </p:cNvPr>
            <p:cNvGrpSpPr/>
            <p:nvPr/>
          </p:nvGrpSpPr>
          <p:grpSpPr>
            <a:xfrm>
              <a:off x="1119188" y="1230988"/>
              <a:ext cx="5514975" cy="4762500"/>
              <a:chOff x="1119188" y="1305636"/>
              <a:chExt cx="5514975" cy="4762500"/>
            </a:xfrm>
          </p:grpSpPr>
          <p:pic>
            <p:nvPicPr>
              <p:cNvPr id="9" name="Picture 8">
                <a:extLst>
                  <a:ext uri="{FF2B5EF4-FFF2-40B4-BE49-F238E27FC236}">
                    <a16:creationId xmlns:a16="http://schemas.microsoft.com/office/drawing/2014/main" id="{C33DDC9B-EA8B-4CB3-AFF1-8AE5A7B43423}"/>
                  </a:ext>
                </a:extLst>
              </p:cNvPr>
              <p:cNvPicPr>
                <a:picLocks noChangeAspect="1"/>
              </p:cNvPicPr>
              <p:nvPr/>
            </p:nvPicPr>
            <p:blipFill>
              <a:blip r:embed="rId3"/>
              <a:stretch>
                <a:fillRect/>
              </a:stretch>
            </p:blipFill>
            <p:spPr>
              <a:xfrm>
                <a:off x="1119188" y="1305636"/>
                <a:ext cx="5514975" cy="4762500"/>
              </a:xfrm>
              <a:prstGeom prst="rect">
                <a:avLst/>
              </a:prstGeom>
            </p:spPr>
          </p:pic>
          <p:graphicFrame>
            <p:nvGraphicFramePr>
              <p:cNvPr id="10" name="Object 9">
                <a:extLst>
                  <a:ext uri="{FF2B5EF4-FFF2-40B4-BE49-F238E27FC236}">
                    <a16:creationId xmlns:a16="http://schemas.microsoft.com/office/drawing/2014/main" id="{790AC4BB-D5B1-873B-C4E2-F37F49BE178D}"/>
                  </a:ext>
                </a:extLst>
              </p:cNvPr>
              <p:cNvGraphicFramePr>
                <a:graphicFrameLocks noChangeAspect="1"/>
              </p:cNvGraphicFramePr>
              <p:nvPr/>
            </p:nvGraphicFramePr>
            <p:xfrm>
              <a:off x="5896769" y="2921024"/>
              <a:ext cx="673100" cy="474662"/>
            </p:xfrm>
            <a:graphic>
              <a:graphicData uri="http://schemas.openxmlformats.org/presentationml/2006/ole">
                <mc:AlternateContent xmlns:mc="http://schemas.openxmlformats.org/markup-compatibility/2006">
                  <mc:Choice xmlns:v="urn:schemas-microsoft-com:vml" Requires="v">
                    <p:oleObj name="Equation" r:id="rId4" imgW="342720" imgH="241200" progId="Equation.DSMT4">
                      <p:embed/>
                    </p:oleObj>
                  </mc:Choice>
                  <mc:Fallback>
                    <p:oleObj name="Equation" r:id="rId4" imgW="342720" imgH="241200" progId="Equation.DSMT4">
                      <p:embed/>
                      <p:pic>
                        <p:nvPicPr>
                          <p:cNvPr id="10" name="Object 9">
                            <a:extLst>
                              <a:ext uri="{FF2B5EF4-FFF2-40B4-BE49-F238E27FC236}">
                                <a16:creationId xmlns:a16="http://schemas.microsoft.com/office/drawing/2014/main" id="{790AC4BB-D5B1-873B-C4E2-F37F49BE178D}"/>
                              </a:ext>
                            </a:extLst>
                          </p:cNvPr>
                          <p:cNvPicPr/>
                          <p:nvPr/>
                        </p:nvPicPr>
                        <p:blipFill>
                          <a:blip r:embed="rId5"/>
                          <a:stretch>
                            <a:fillRect/>
                          </a:stretch>
                        </p:blipFill>
                        <p:spPr>
                          <a:xfrm>
                            <a:off x="5896769" y="2921024"/>
                            <a:ext cx="673100" cy="47466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670FEC06-FE39-6E49-B2D6-DF4067838C97}"/>
                  </a:ext>
                </a:extLst>
              </p:cNvPr>
              <p:cNvGraphicFramePr>
                <a:graphicFrameLocks noChangeAspect="1"/>
              </p:cNvGraphicFramePr>
              <p:nvPr/>
            </p:nvGraphicFramePr>
            <p:xfrm>
              <a:off x="5846763" y="3803650"/>
              <a:ext cx="773112" cy="474663"/>
            </p:xfrm>
            <a:graphic>
              <a:graphicData uri="http://schemas.openxmlformats.org/presentationml/2006/ole">
                <mc:AlternateContent xmlns:mc="http://schemas.openxmlformats.org/markup-compatibility/2006">
                  <mc:Choice xmlns:v="urn:schemas-microsoft-com:vml" Requires="v">
                    <p:oleObj name="Equation" r:id="rId6" imgW="393480" imgH="241200" progId="Equation.DSMT4">
                      <p:embed/>
                    </p:oleObj>
                  </mc:Choice>
                  <mc:Fallback>
                    <p:oleObj name="Equation" r:id="rId6" imgW="393480" imgH="241200" progId="Equation.DSMT4">
                      <p:embed/>
                      <p:pic>
                        <p:nvPicPr>
                          <p:cNvPr id="11" name="Object 10">
                            <a:extLst>
                              <a:ext uri="{FF2B5EF4-FFF2-40B4-BE49-F238E27FC236}">
                                <a16:creationId xmlns:a16="http://schemas.microsoft.com/office/drawing/2014/main" id="{670FEC06-FE39-6E49-B2D6-DF4067838C97}"/>
                              </a:ext>
                            </a:extLst>
                          </p:cNvPr>
                          <p:cNvPicPr/>
                          <p:nvPr/>
                        </p:nvPicPr>
                        <p:blipFill>
                          <a:blip r:embed="rId7"/>
                          <a:stretch>
                            <a:fillRect/>
                          </a:stretch>
                        </p:blipFill>
                        <p:spPr>
                          <a:xfrm>
                            <a:off x="5846763" y="3803650"/>
                            <a:ext cx="773112" cy="474663"/>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AFBA2FC-905F-87FF-1315-84A336523938}"/>
                  </a:ext>
                </a:extLst>
              </p:cNvPr>
              <p:cNvGraphicFramePr>
                <a:graphicFrameLocks noChangeAspect="1"/>
              </p:cNvGraphicFramePr>
              <p:nvPr/>
            </p:nvGraphicFramePr>
            <p:xfrm>
              <a:off x="6049963" y="5438775"/>
              <a:ext cx="474662" cy="449263"/>
            </p:xfrm>
            <a:graphic>
              <a:graphicData uri="http://schemas.openxmlformats.org/presentationml/2006/ole">
                <mc:AlternateContent xmlns:mc="http://schemas.openxmlformats.org/markup-compatibility/2006">
                  <mc:Choice xmlns:v="urn:schemas-microsoft-com:vml" Requires="v">
                    <p:oleObj name="Equation" r:id="rId8" imgW="241200" imgH="228600" progId="Equation.DSMT4">
                      <p:embed/>
                    </p:oleObj>
                  </mc:Choice>
                  <mc:Fallback>
                    <p:oleObj name="Equation" r:id="rId8" imgW="241200" imgH="228600" progId="Equation.DSMT4">
                      <p:embed/>
                      <p:pic>
                        <p:nvPicPr>
                          <p:cNvPr id="12" name="Object 11">
                            <a:extLst>
                              <a:ext uri="{FF2B5EF4-FFF2-40B4-BE49-F238E27FC236}">
                                <a16:creationId xmlns:a16="http://schemas.microsoft.com/office/drawing/2014/main" id="{EAFBA2FC-905F-87FF-1315-84A336523938}"/>
                              </a:ext>
                            </a:extLst>
                          </p:cNvPr>
                          <p:cNvPicPr/>
                          <p:nvPr/>
                        </p:nvPicPr>
                        <p:blipFill>
                          <a:blip r:embed="rId9"/>
                          <a:stretch>
                            <a:fillRect/>
                          </a:stretch>
                        </p:blipFill>
                        <p:spPr>
                          <a:xfrm>
                            <a:off x="6049963" y="5438775"/>
                            <a:ext cx="474662" cy="449263"/>
                          </a:xfrm>
                          <a:prstGeom prst="rect">
                            <a:avLst/>
                          </a:prstGeom>
                        </p:spPr>
                      </p:pic>
                    </p:oleObj>
                  </mc:Fallback>
                </mc:AlternateContent>
              </a:graphicData>
            </a:graphic>
          </p:graphicFrame>
          <p:sp>
            <p:nvSpPr>
              <p:cNvPr id="13" name="Oval 12">
                <a:extLst>
                  <a:ext uri="{FF2B5EF4-FFF2-40B4-BE49-F238E27FC236}">
                    <a16:creationId xmlns:a16="http://schemas.microsoft.com/office/drawing/2014/main" id="{ED5BA4F8-551C-8545-1ABD-ADF8032DE274}"/>
                  </a:ext>
                </a:extLst>
              </p:cNvPr>
              <p:cNvSpPr/>
              <p:nvPr/>
            </p:nvSpPr>
            <p:spPr bwMode="auto">
              <a:xfrm>
                <a:off x="5928924" y="2812879"/>
                <a:ext cx="690951" cy="690951"/>
              </a:xfrm>
              <a:prstGeom prst="ellips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14" name="Oval 13">
                <a:extLst>
                  <a:ext uri="{FF2B5EF4-FFF2-40B4-BE49-F238E27FC236}">
                    <a16:creationId xmlns:a16="http://schemas.microsoft.com/office/drawing/2014/main" id="{1F3B51E4-E82F-BAA4-285C-ACA5CA455DA2}"/>
                  </a:ext>
                </a:extLst>
              </p:cNvPr>
              <p:cNvSpPr/>
              <p:nvPr/>
            </p:nvSpPr>
            <p:spPr bwMode="auto">
              <a:xfrm>
                <a:off x="5846763" y="3651583"/>
                <a:ext cx="787400" cy="787400"/>
              </a:xfrm>
              <a:prstGeom prst="ellips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15" name="Oval 14">
                <a:extLst>
                  <a:ext uri="{FF2B5EF4-FFF2-40B4-BE49-F238E27FC236}">
                    <a16:creationId xmlns:a16="http://schemas.microsoft.com/office/drawing/2014/main" id="{26E96832-41A4-FDE1-30DA-764230F139A9}"/>
                  </a:ext>
                </a:extLst>
              </p:cNvPr>
              <p:cNvSpPr/>
              <p:nvPr/>
            </p:nvSpPr>
            <p:spPr bwMode="auto">
              <a:xfrm>
                <a:off x="6011069" y="5431632"/>
                <a:ext cx="568325" cy="568325"/>
              </a:xfrm>
              <a:prstGeom prst="ellips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grpSp>
        <p:sp>
          <p:nvSpPr>
            <p:cNvPr id="17" name="TextBox 16">
              <a:extLst>
                <a:ext uri="{FF2B5EF4-FFF2-40B4-BE49-F238E27FC236}">
                  <a16:creationId xmlns:a16="http://schemas.microsoft.com/office/drawing/2014/main" id="{99BE8CF9-DD59-8063-7927-4F09F1AFC918}"/>
                </a:ext>
              </a:extLst>
            </p:cNvPr>
            <p:cNvSpPr txBox="1"/>
            <p:nvPr/>
          </p:nvSpPr>
          <p:spPr>
            <a:xfrm>
              <a:off x="2304660" y="5531613"/>
              <a:ext cx="970385" cy="369332"/>
            </a:xfrm>
            <a:prstGeom prst="rect">
              <a:avLst/>
            </a:prstGeom>
            <a:noFill/>
          </p:spPr>
          <p:txBody>
            <a:bodyPr wrap="square" rtlCol="0">
              <a:spAutoFit/>
            </a:bodyPr>
            <a:lstStyle/>
            <a:p>
              <a:pPr algn="l"/>
              <a:r>
                <a:rPr lang="en-US">
                  <a:latin typeface="Arial" panose="020B0604020202020204" pitchFamily="34" charset="0"/>
                  <a:cs typeface="Arial" panose="020B0604020202020204" pitchFamily="34" charset="0"/>
                </a:rPr>
                <a:t>0,7ma</a:t>
              </a:r>
            </a:p>
          </p:txBody>
        </p:sp>
      </p:grpSp>
      <p:sp>
        <p:nvSpPr>
          <p:cNvPr id="2" name="TextBox 1">
            <a:extLst>
              <a:ext uri="{FF2B5EF4-FFF2-40B4-BE49-F238E27FC236}">
                <a16:creationId xmlns:a16="http://schemas.microsoft.com/office/drawing/2014/main" id="{948D78E5-A762-5146-E151-2F0A95A5644F}"/>
              </a:ext>
            </a:extLst>
          </p:cNvPr>
          <p:cNvSpPr txBox="1"/>
          <p:nvPr/>
        </p:nvSpPr>
        <p:spPr>
          <a:xfrm>
            <a:off x="6260841" y="1300095"/>
            <a:ext cx="2472612" cy="1384995"/>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Xác định </a:t>
            </a:r>
            <a:r>
              <a:rPr lang="en-US" sz="2800">
                <a:latin typeface="Arial" panose="020B0604020202020204" pitchFamily="34" charset="0"/>
                <a:cs typeface="Arial" panose="020B0604020202020204" pitchFamily="34" charset="0"/>
                <a:sym typeface="Symbol" panose="05050102010706020507" pitchFamily="18" charset="2"/>
              </a:rPr>
              <a:t>m theo điều kiện bền</a:t>
            </a:r>
            <a:endParaRPr lang="en-US" sz="2800">
              <a:latin typeface="Arial" panose="020B0604020202020204" pitchFamily="34" charset="0"/>
              <a:cs typeface="Arial" panose="020B0604020202020204" pitchFamily="34" charset="0"/>
            </a:endParaRPr>
          </a:p>
        </p:txBody>
      </p:sp>
      <p:graphicFrame>
        <p:nvGraphicFramePr>
          <p:cNvPr id="3" name="Object 2">
            <a:extLst>
              <a:ext uri="{FF2B5EF4-FFF2-40B4-BE49-F238E27FC236}">
                <a16:creationId xmlns:a16="http://schemas.microsoft.com/office/drawing/2014/main" id="{3CCA32F0-7C87-9FD1-3A90-0E61B7401A14}"/>
              </a:ext>
            </a:extLst>
          </p:cNvPr>
          <p:cNvGraphicFramePr>
            <a:graphicFrameLocks noChangeAspect="1"/>
          </p:cNvGraphicFramePr>
          <p:nvPr>
            <p:extLst>
              <p:ext uri="{D42A27DB-BD31-4B8C-83A1-F6EECF244321}">
                <p14:modId xmlns:p14="http://schemas.microsoft.com/office/powerpoint/2010/main" val="2714578887"/>
              </p:ext>
            </p:extLst>
          </p:nvPr>
        </p:nvGraphicFramePr>
        <p:xfrm>
          <a:off x="6731000" y="2624138"/>
          <a:ext cx="1752600" cy="1858962"/>
        </p:xfrm>
        <a:graphic>
          <a:graphicData uri="http://schemas.openxmlformats.org/presentationml/2006/ole">
            <mc:AlternateContent xmlns:mc="http://schemas.openxmlformats.org/markup-compatibility/2006">
              <mc:Choice xmlns:v="urn:schemas-microsoft-com:vml" Requires="v">
                <p:oleObj name="Equation" r:id="rId10" imgW="1041120" imgH="1104840" progId="Equation.DSMT4">
                  <p:embed/>
                </p:oleObj>
              </mc:Choice>
              <mc:Fallback>
                <p:oleObj name="Equation" r:id="rId10" imgW="1041120" imgH="1104840" progId="Equation.DSMT4">
                  <p:embed/>
                  <p:pic>
                    <p:nvPicPr>
                      <p:cNvPr id="3" name="Object 2">
                        <a:extLst>
                          <a:ext uri="{FF2B5EF4-FFF2-40B4-BE49-F238E27FC236}">
                            <a16:creationId xmlns:a16="http://schemas.microsoft.com/office/drawing/2014/main" id="{3CCA32F0-7C87-9FD1-3A90-0E61B7401A14}"/>
                          </a:ext>
                        </a:extLst>
                      </p:cNvPr>
                      <p:cNvPicPr/>
                      <p:nvPr/>
                    </p:nvPicPr>
                    <p:blipFill>
                      <a:blip r:embed="rId11"/>
                      <a:stretch>
                        <a:fillRect/>
                      </a:stretch>
                    </p:blipFill>
                    <p:spPr>
                      <a:xfrm>
                        <a:off x="6731000" y="2624138"/>
                        <a:ext cx="1752600" cy="1858962"/>
                      </a:xfrm>
                      <a:prstGeom prst="rect">
                        <a:avLst/>
                      </a:prstGeom>
                      <a:ln>
                        <a:solidFill>
                          <a:srgbClr val="C00000"/>
                        </a:solidFill>
                      </a:ln>
                    </p:spPr>
                  </p:pic>
                </p:oleObj>
              </mc:Fallback>
            </mc:AlternateContent>
          </a:graphicData>
        </a:graphic>
      </p:graphicFrame>
    </p:spTree>
    <p:extLst>
      <p:ext uri="{BB962C8B-B14F-4D97-AF65-F5344CB8AC3E}">
        <p14:creationId xmlns:p14="http://schemas.microsoft.com/office/powerpoint/2010/main" val="376330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 March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graphicFrame>
        <p:nvGraphicFramePr>
          <p:cNvPr id="3" name="Object 2">
            <a:extLst>
              <a:ext uri="{FF2B5EF4-FFF2-40B4-BE49-F238E27FC236}">
                <a16:creationId xmlns:a16="http://schemas.microsoft.com/office/drawing/2014/main" id="{3CCA32F0-7C87-9FD1-3A90-0E61B7401A14}"/>
              </a:ext>
            </a:extLst>
          </p:cNvPr>
          <p:cNvGraphicFramePr>
            <a:graphicFrameLocks noChangeAspect="1"/>
          </p:cNvGraphicFramePr>
          <p:nvPr>
            <p:extLst>
              <p:ext uri="{D42A27DB-BD31-4B8C-83A1-F6EECF244321}">
                <p14:modId xmlns:p14="http://schemas.microsoft.com/office/powerpoint/2010/main" val="2061365380"/>
              </p:ext>
            </p:extLst>
          </p:nvPr>
        </p:nvGraphicFramePr>
        <p:xfrm>
          <a:off x="4335092" y="1116887"/>
          <a:ext cx="1431925" cy="406400"/>
        </p:xfrm>
        <a:graphic>
          <a:graphicData uri="http://schemas.openxmlformats.org/presentationml/2006/ole">
            <mc:AlternateContent xmlns:mc="http://schemas.openxmlformats.org/markup-compatibility/2006">
              <mc:Choice xmlns:v="urn:schemas-microsoft-com:vml" Requires="v">
                <p:oleObj name="Equation" r:id="rId3" imgW="850680" imgH="241200" progId="Equation.DSMT4">
                  <p:embed/>
                </p:oleObj>
              </mc:Choice>
              <mc:Fallback>
                <p:oleObj name="Equation" r:id="rId3" imgW="850680" imgH="241200" progId="Equation.DSMT4">
                  <p:embed/>
                  <p:pic>
                    <p:nvPicPr>
                      <p:cNvPr id="3" name="Object 2">
                        <a:extLst>
                          <a:ext uri="{FF2B5EF4-FFF2-40B4-BE49-F238E27FC236}">
                            <a16:creationId xmlns:a16="http://schemas.microsoft.com/office/drawing/2014/main" id="{3CCA32F0-7C87-9FD1-3A90-0E61B7401A14}"/>
                          </a:ext>
                        </a:extLst>
                      </p:cNvPr>
                      <p:cNvPicPr/>
                      <p:nvPr/>
                    </p:nvPicPr>
                    <p:blipFill>
                      <a:blip r:embed="rId4"/>
                      <a:stretch>
                        <a:fillRect/>
                      </a:stretch>
                    </p:blipFill>
                    <p:spPr>
                      <a:xfrm>
                        <a:off x="4335092" y="1116887"/>
                        <a:ext cx="1431925" cy="406400"/>
                      </a:xfrm>
                      <a:prstGeom prst="rect">
                        <a:avLst/>
                      </a:prstGeom>
                      <a:ln>
                        <a:solidFill>
                          <a:srgbClr val="C00000"/>
                        </a:solidFill>
                      </a:ln>
                    </p:spPr>
                  </p:pic>
                </p:oleObj>
              </mc:Fallback>
            </mc:AlternateContent>
          </a:graphicData>
        </a:graphic>
      </p:graphicFrame>
      <p:graphicFrame>
        <p:nvGraphicFramePr>
          <p:cNvPr id="4" name="Object 3">
            <a:extLst>
              <a:ext uri="{FF2B5EF4-FFF2-40B4-BE49-F238E27FC236}">
                <a16:creationId xmlns:a16="http://schemas.microsoft.com/office/drawing/2014/main" id="{436454AE-3280-9ECD-2F33-7837BD5A2099}"/>
              </a:ext>
            </a:extLst>
          </p:cNvPr>
          <p:cNvGraphicFramePr>
            <a:graphicFrameLocks noChangeAspect="1"/>
          </p:cNvGraphicFramePr>
          <p:nvPr>
            <p:extLst>
              <p:ext uri="{D42A27DB-BD31-4B8C-83A1-F6EECF244321}">
                <p14:modId xmlns:p14="http://schemas.microsoft.com/office/powerpoint/2010/main" val="3709672589"/>
              </p:ext>
            </p:extLst>
          </p:nvPr>
        </p:nvGraphicFramePr>
        <p:xfrm>
          <a:off x="1184211" y="1116887"/>
          <a:ext cx="1409700" cy="406400"/>
        </p:xfrm>
        <a:graphic>
          <a:graphicData uri="http://schemas.openxmlformats.org/presentationml/2006/ole">
            <mc:AlternateContent xmlns:mc="http://schemas.openxmlformats.org/markup-compatibility/2006">
              <mc:Choice xmlns:v="urn:schemas-microsoft-com:vml" Requires="v">
                <p:oleObj name="Equation" r:id="rId5" imgW="838080" imgH="241200" progId="Equation.DSMT4">
                  <p:embed/>
                </p:oleObj>
              </mc:Choice>
              <mc:Fallback>
                <p:oleObj name="Equation" r:id="rId5" imgW="838080" imgH="241200" progId="Equation.DSMT4">
                  <p:embed/>
                  <p:pic>
                    <p:nvPicPr>
                      <p:cNvPr id="3" name="Object 2">
                        <a:extLst>
                          <a:ext uri="{FF2B5EF4-FFF2-40B4-BE49-F238E27FC236}">
                            <a16:creationId xmlns:a16="http://schemas.microsoft.com/office/drawing/2014/main" id="{3CCA32F0-7C87-9FD1-3A90-0E61B7401A14}"/>
                          </a:ext>
                        </a:extLst>
                      </p:cNvPr>
                      <p:cNvPicPr/>
                      <p:nvPr/>
                    </p:nvPicPr>
                    <p:blipFill>
                      <a:blip r:embed="rId6"/>
                      <a:stretch>
                        <a:fillRect/>
                      </a:stretch>
                    </p:blipFill>
                    <p:spPr>
                      <a:xfrm>
                        <a:off x="1184211" y="1116887"/>
                        <a:ext cx="1409700" cy="406400"/>
                      </a:xfrm>
                      <a:prstGeom prst="rect">
                        <a:avLst/>
                      </a:prstGeom>
                      <a:ln>
                        <a:solidFill>
                          <a:srgbClr val="C00000"/>
                        </a:solidFill>
                      </a:ln>
                    </p:spPr>
                  </p:pic>
                </p:oleObj>
              </mc:Fallback>
            </mc:AlternateContent>
          </a:graphicData>
        </a:graphic>
      </p:graphicFrame>
      <p:graphicFrame>
        <p:nvGraphicFramePr>
          <p:cNvPr id="5" name="Object 4">
            <a:extLst>
              <a:ext uri="{FF2B5EF4-FFF2-40B4-BE49-F238E27FC236}">
                <a16:creationId xmlns:a16="http://schemas.microsoft.com/office/drawing/2014/main" id="{612F8B0F-DD63-F5FF-47F9-F055AC52FE50}"/>
              </a:ext>
            </a:extLst>
          </p:cNvPr>
          <p:cNvGraphicFramePr>
            <a:graphicFrameLocks noChangeAspect="1"/>
          </p:cNvGraphicFramePr>
          <p:nvPr>
            <p:extLst>
              <p:ext uri="{D42A27DB-BD31-4B8C-83A1-F6EECF244321}">
                <p14:modId xmlns:p14="http://schemas.microsoft.com/office/powerpoint/2010/main" val="3387864647"/>
              </p:ext>
            </p:extLst>
          </p:nvPr>
        </p:nvGraphicFramePr>
        <p:xfrm>
          <a:off x="2738926" y="1116888"/>
          <a:ext cx="1451151" cy="406399"/>
        </p:xfrm>
        <a:graphic>
          <a:graphicData uri="http://schemas.openxmlformats.org/presentationml/2006/ole">
            <mc:AlternateContent xmlns:mc="http://schemas.openxmlformats.org/markup-compatibility/2006">
              <mc:Choice xmlns:v="urn:schemas-microsoft-com:vml" Requires="v">
                <p:oleObj name="Equation" r:id="rId7" imgW="863280" imgH="241200" progId="Equation.DSMT4">
                  <p:embed/>
                </p:oleObj>
              </mc:Choice>
              <mc:Fallback>
                <p:oleObj name="Equation" r:id="rId7" imgW="863280" imgH="241200" progId="Equation.DSMT4">
                  <p:embed/>
                  <p:pic>
                    <p:nvPicPr>
                      <p:cNvPr id="4" name="Object 3">
                        <a:extLst>
                          <a:ext uri="{FF2B5EF4-FFF2-40B4-BE49-F238E27FC236}">
                            <a16:creationId xmlns:a16="http://schemas.microsoft.com/office/drawing/2014/main" id="{C9145F20-C4DB-3F8E-7545-FF33EF2A9FC7}"/>
                          </a:ext>
                        </a:extLst>
                      </p:cNvPr>
                      <p:cNvPicPr/>
                      <p:nvPr/>
                    </p:nvPicPr>
                    <p:blipFill>
                      <a:blip r:embed="rId8"/>
                      <a:stretch>
                        <a:fillRect/>
                      </a:stretch>
                    </p:blipFill>
                    <p:spPr>
                      <a:xfrm>
                        <a:off x="2738926" y="1116888"/>
                        <a:ext cx="1451151" cy="406399"/>
                      </a:xfrm>
                      <a:prstGeom prst="rect">
                        <a:avLst/>
                      </a:prstGeom>
                      <a:ln>
                        <a:solidFill>
                          <a:srgbClr val="C00000"/>
                        </a:solidFill>
                      </a:ln>
                    </p:spPr>
                  </p:pic>
                </p:oleObj>
              </mc:Fallback>
            </mc:AlternateContent>
          </a:graphicData>
        </a:graphic>
      </p:graphicFrame>
      <p:graphicFrame>
        <p:nvGraphicFramePr>
          <p:cNvPr id="6" name="Object 5">
            <a:extLst>
              <a:ext uri="{FF2B5EF4-FFF2-40B4-BE49-F238E27FC236}">
                <a16:creationId xmlns:a16="http://schemas.microsoft.com/office/drawing/2014/main" id="{8903850B-336C-757D-E37E-7166AA6680DC}"/>
              </a:ext>
            </a:extLst>
          </p:cNvPr>
          <p:cNvGraphicFramePr>
            <a:graphicFrameLocks noChangeAspect="1"/>
          </p:cNvGraphicFramePr>
          <p:nvPr>
            <p:extLst>
              <p:ext uri="{D42A27DB-BD31-4B8C-83A1-F6EECF244321}">
                <p14:modId xmlns:p14="http://schemas.microsoft.com/office/powerpoint/2010/main" val="354722841"/>
              </p:ext>
            </p:extLst>
          </p:nvPr>
        </p:nvGraphicFramePr>
        <p:xfrm>
          <a:off x="1139825" y="1770063"/>
          <a:ext cx="6337300" cy="784225"/>
        </p:xfrm>
        <a:graphic>
          <a:graphicData uri="http://schemas.openxmlformats.org/presentationml/2006/ole">
            <mc:AlternateContent xmlns:mc="http://schemas.openxmlformats.org/markup-compatibility/2006">
              <mc:Choice xmlns:v="urn:schemas-microsoft-com:vml" Requires="v">
                <p:oleObj name="Equation" r:id="rId9" imgW="3593880" imgH="444240" progId="Equation.DSMT4">
                  <p:embed/>
                </p:oleObj>
              </mc:Choice>
              <mc:Fallback>
                <p:oleObj name="Equation" r:id="rId9" imgW="3593880" imgH="444240" progId="Equation.DSMT4">
                  <p:embed/>
                  <p:pic>
                    <p:nvPicPr>
                      <p:cNvPr id="0" name=""/>
                      <p:cNvPicPr/>
                      <p:nvPr/>
                    </p:nvPicPr>
                    <p:blipFill>
                      <a:blip r:embed="rId10"/>
                      <a:stretch>
                        <a:fillRect/>
                      </a:stretch>
                    </p:blipFill>
                    <p:spPr>
                      <a:xfrm>
                        <a:off x="1139825" y="1770063"/>
                        <a:ext cx="6337300" cy="784225"/>
                      </a:xfrm>
                      <a:prstGeom prst="rect">
                        <a:avLst/>
                      </a:prstGeom>
                      <a:ln>
                        <a:solidFill>
                          <a:srgbClr val="C00000"/>
                        </a:solidFill>
                      </a:ln>
                    </p:spPr>
                  </p:pic>
                </p:oleObj>
              </mc:Fallback>
            </mc:AlternateContent>
          </a:graphicData>
        </a:graphic>
      </p:graphicFrame>
      <p:sp>
        <p:nvSpPr>
          <p:cNvPr id="7" name="TextBox 6">
            <a:extLst>
              <a:ext uri="{FF2B5EF4-FFF2-40B4-BE49-F238E27FC236}">
                <a16:creationId xmlns:a16="http://schemas.microsoft.com/office/drawing/2014/main" id="{729A1F82-01FB-816A-F9BE-7932345207FB}"/>
              </a:ext>
            </a:extLst>
          </p:cNvPr>
          <p:cNvSpPr txBox="1"/>
          <p:nvPr/>
        </p:nvSpPr>
        <p:spPr>
          <a:xfrm>
            <a:off x="1119188" y="2693599"/>
            <a:ext cx="3742352" cy="523220"/>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Chọn </a:t>
            </a:r>
            <a:r>
              <a:rPr lang="en-US" sz="2800">
                <a:solidFill>
                  <a:srgbClr val="0000FF"/>
                </a:solidFill>
                <a:latin typeface="Arial" panose="020B0604020202020204" pitchFamily="34" charset="0"/>
                <a:cs typeface="Arial" panose="020B0604020202020204" pitchFamily="34" charset="0"/>
              </a:rPr>
              <a:t>m = 1,7kN.m/m</a:t>
            </a:r>
          </a:p>
        </p:txBody>
      </p:sp>
      <p:sp>
        <p:nvSpPr>
          <p:cNvPr id="8" name="TextBox 7">
            <a:extLst>
              <a:ext uri="{FF2B5EF4-FFF2-40B4-BE49-F238E27FC236}">
                <a16:creationId xmlns:a16="http://schemas.microsoft.com/office/drawing/2014/main" id="{801DFC0A-6DD5-EA87-07C9-E86B1E6CE5BC}"/>
              </a:ext>
            </a:extLst>
          </p:cNvPr>
          <p:cNvSpPr txBox="1"/>
          <p:nvPr/>
        </p:nvSpPr>
        <p:spPr>
          <a:xfrm>
            <a:off x="990600" y="3216819"/>
            <a:ext cx="5382273" cy="523220"/>
          </a:xfrm>
          <a:prstGeom prst="rect">
            <a:avLst/>
          </a:prstGeom>
          <a:noFill/>
        </p:spPr>
        <p:txBody>
          <a:bodyPr wrap="square" rtlCol="0">
            <a:spAutoFit/>
          </a:bodyPr>
          <a:lstStyle/>
          <a:p>
            <a:pPr marL="457200" indent="-457200" algn="l">
              <a:buFont typeface="Wingdings" panose="05000000000000000000" pitchFamily="2" charset="2"/>
              <a:buChar char="v"/>
            </a:pPr>
            <a:r>
              <a:rPr lang="en-US" sz="2800">
                <a:latin typeface="Arial" panose="020B0604020202020204" pitchFamily="34" charset="0"/>
                <a:cs typeface="Arial" panose="020B0604020202020204" pitchFamily="34" charset="0"/>
              </a:rPr>
              <a:t>Góc xoay của mặt cắt qua C</a:t>
            </a:r>
          </a:p>
        </p:txBody>
      </p:sp>
      <p:graphicFrame>
        <p:nvGraphicFramePr>
          <p:cNvPr id="19" name="Object 18">
            <a:extLst>
              <a:ext uri="{FF2B5EF4-FFF2-40B4-BE49-F238E27FC236}">
                <a16:creationId xmlns:a16="http://schemas.microsoft.com/office/drawing/2014/main" id="{919AF995-2461-FB9F-4B08-CDC4EB6E89D8}"/>
              </a:ext>
            </a:extLst>
          </p:cNvPr>
          <p:cNvGraphicFramePr>
            <a:graphicFrameLocks noChangeAspect="1"/>
          </p:cNvGraphicFramePr>
          <p:nvPr>
            <p:extLst>
              <p:ext uri="{D42A27DB-BD31-4B8C-83A1-F6EECF244321}">
                <p14:modId xmlns:p14="http://schemas.microsoft.com/office/powerpoint/2010/main" val="3489955896"/>
              </p:ext>
            </p:extLst>
          </p:nvPr>
        </p:nvGraphicFramePr>
        <p:xfrm>
          <a:off x="1267472" y="3760817"/>
          <a:ext cx="7316737" cy="782636"/>
        </p:xfrm>
        <a:graphic>
          <a:graphicData uri="http://schemas.openxmlformats.org/presentationml/2006/ole">
            <mc:AlternateContent xmlns:mc="http://schemas.openxmlformats.org/markup-compatibility/2006">
              <mc:Choice xmlns:v="urn:schemas-microsoft-com:vml" Requires="v">
                <p:oleObj name="Equation" r:id="rId11" imgW="5105160" imgH="545760" progId="Equation.DSMT4">
                  <p:embed/>
                </p:oleObj>
              </mc:Choice>
              <mc:Fallback>
                <p:oleObj name="Equation" r:id="rId11" imgW="5105160" imgH="545760" progId="Equation.DSMT4">
                  <p:embed/>
                  <p:pic>
                    <p:nvPicPr>
                      <p:cNvPr id="0" name=""/>
                      <p:cNvPicPr/>
                      <p:nvPr/>
                    </p:nvPicPr>
                    <p:blipFill>
                      <a:blip r:embed="rId12"/>
                      <a:stretch>
                        <a:fillRect/>
                      </a:stretch>
                    </p:blipFill>
                    <p:spPr>
                      <a:xfrm>
                        <a:off x="1267472" y="3760817"/>
                        <a:ext cx="7316737" cy="782636"/>
                      </a:xfrm>
                      <a:prstGeom prst="rect">
                        <a:avLst/>
                      </a:prstGeom>
                      <a:ln>
                        <a:solidFill>
                          <a:srgbClr val="C00000"/>
                        </a:solidFill>
                      </a:ln>
                    </p:spPr>
                  </p:pic>
                </p:oleObj>
              </mc:Fallback>
            </mc:AlternateContent>
          </a:graphicData>
        </a:graphic>
      </p:graphicFrame>
      <p:sp>
        <p:nvSpPr>
          <p:cNvPr id="20" name="TextBox 19">
            <a:extLst>
              <a:ext uri="{FF2B5EF4-FFF2-40B4-BE49-F238E27FC236}">
                <a16:creationId xmlns:a16="http://schemas.microsoft.com/office/drawing/2014/main" id="{0758833B-EB4B-985C-63E5-B72D85D8DD6D}"/>
              </a:ext>
            </a:extLst>
          </p:cNvPr>
          <p:cNvSpPr txBox="1"/>
          <p:nvPr/>
        </p:nvSpPr>
        <p:spPr>
          <a:xfrm>
            <a:off x="1184211" y="4614500"/>
            <a:ext cx="7399998" cy="954107"/>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Mặt cắt qua C xoay thuận chiều kim đồng hồ so với mặt cắt qua E một góc 0,013 Rad</a:t>
            </a:r>
          </a:p>
        </p:txBody>
      </p:sp>
    </p:spTree>
    <p:extLst>
      <p:ext uri="{BB962C8B-B14F-4D97-AF65-F5344CB8AC3E}">
        <p14:creationId xmlns:p14="http://schemas.microsoft.com/office/powerpoint/2010/main" val="293039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10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86" name="Rectangle: Rounded Corners 15385">
            <a:extLst>
              <a:ext uri="{FF2B5EF4-FFF2-40B4-BE49-F238E27FC236}">
                <a16:creationId xmlns:a16="http://schemas.microsoft.com/office/drawing/2014/main" id="{D787476C-6844-B463-2BD4-990639929F94}"/>
              </a:ext>
            </a:extLst>
          </p:cNvPr>
          <p:cNvSpPr/>
          <p:nvPr/>
        </p:nvSpPr>
        <p:spPr bwMode="auto">
          <a:xfrm>
            <a:off x="1556176" y="1082175"/>
            <a:ext cx="1802845" cy="578882"/>
          </a:xfrm>
          <a:prstGeom prst="roundRect">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R="0" defTabSz="914400" rtl="0" eaLnBrk="1" fontAlgn="base" latinLnBrk="0" hangingPunct="1">
              <a:lnSpc>
                <a:spcPct val="100000"/>
              </a:lnSpc>
              <a:spcBef>
                <a:spcPct val="50000"/>
              </a:spcBef>
              <a:spcAft>
                <a:spcPct val="0"/>
              </a:spcAft>
              <a:buClrTx/>
              <a:buSzTx/>
              <a:tabLst/>
            </a:pPr>
            <a:r>
              <a:rPr kumimoji="0" lang="en-US" sz="2800" b="0" i="0" u="none" strike="noStrike" cap="none" normalizeH="0" baseline="0">
                <a:ln>
                  <a:noFill/>
                </a:ln>
                <a:solidFill>
                  <a:schemeClr val="tx1"/>
                </a:solidFill>
                <a:effectLst/>
                <a:latin typeface="VNI-Helve" pitchFamily="2" charset="0"/>
              </a:rPr>
              <a:t>Giới thiệu</a:t>
            </a:r>
          </a:p>
        </p:txBody>
      </p:sp>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 March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grpSp>
        <p:nvGrpSpPr>
          <p:cNvPr id="15" name="Group 14">
            <a:extLst>
              <a:ext uri="{FF2B5EF4-FFF2-40B4-BE49-F238E27FC236}">
                <a16:creationId xmlns:a16="http://schemas.microsoft.com/office/drawing/2014/main" id="{16794B48-8AE6-BA81-907E-5BEE39169A0B}"/>
              </a:ext>
            </a:extLst>
          </p:cNvPr>
          <p:cNvGrpSpPr/>
          <p:nvPr/>
        </p:nvGrpSpPr>
        <p:grpSpPr>
          <a:xfrm>
            <a:off x="1119187" y="1072140"/>
            <a:ext cx="535155" cy="577099"/>
            <a:chOff x="1744824" y="1853297"/>
            <a:chExt cx="485192" cy="523220"/>
          </a:xfrm>
        </p:grpSpPr>
        <p:sp>
          <p:nvSpPr>
            <p:cNvPr id="13" name="Oval 12">
              <a:extLst>
                <a:ext uri="{FF2B5EF4-FFF2-40B4-BE49-F238E27FC236}">
                  <a16:creationId xmlns:a16="http://schemas.microsoft.com/office/drawing/2014/main" id="{F6294C3F-4A75-4723-AAF5-7B4BD6C0489A}"/>
                </a:ext>
              </a:extLst>
            </p:cNvPr>
            <p:cNvSpPr/>
            <p:nvPr/>
          </p:nvSpPr>
          <p:spPr bwMode="auto">
            <a:xfrm>
              <a:off x="1744824" y="1866122"/>
              <a:ext cx="485192" cy="485192"/>
            </a:xfrm>
            <a:prstGeom prst="ellipse">
              <a:avLst/>
            </a:prstGeom>
            <a:noFill/>
            <a:ln w="571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14" name="TextBox 13">
              <a:extLst>
                <a:ext uri="{FF2B5EF4-FFF2-40B4-BE49-F238E27FC236}">
                  <a16:creationId xmlns:a16="http://schemas.microsoft.com/office/drawing/2014/main" id="{33E1AFA4-61B5-149A-941F-BB3C1F2A38C8}"/>
                </a:ext>
              </a:extLst>
            </p:cNvPr>
            <p:cNvSpPr txBox="1"/>
            <p:nvPr/>
          </p:nvSpPr>
          <p:spPr>
            <a:xfrm>
              <a:off x="1790607" y="1853297"/>
              <a:ext cx="382554" cy="523220"/>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1</a:t>
              </a:r>
            </a:p>
          </p:txBody>
        </p:sp>
      </p:grpSp>
      <p:pic>
        <p:nvPicPr>
          <p:cNvPr id="3" name="Picture 2">
            <a:extLst>
              <a:ext uri="{FF2B5EF4-FFF2-40B4-BE49-F238E27FC236}">
                <a16:creationId xmlns:a16="http://schemas.microsoft.com/office/drawing/2014/main" id="{7E7F0F3A-E3B6-E4F4-43BF-A69F16654500}"/>
              </a:ext>
            </a:extLst>
          </p:cNvPr>
          <p:cNvPicPr>
            <a:picLocks noChangeAspect="1"/>
          </p:cNvPicPr>
          <p:nvPr/>
        </p:nvPicPr>
        <p:blipFill>
          <a:blip r:embed="rId3"/>
          <a:stretch>
            <a:fillRect/>
          </a:stretch>
        </p:blipFill>
        <p:spPr>
          <a:xfrm>
            <a:off x="2022889" y="1935350"/>
            <a:ext cx="5098222" cy="2987299"/>
          </a:xfrm>
          <a:prstGeom prst="rect">
            <a:avLst/>
          </a:prstGeom>
        </p:spPr>
      </p:pic>
    </p:spTree>
    <p:extLst>
      <p:ext uri="{BB962C8B-B14F-4D97-AF65-F5344CB8AC3E}">
        <p14:creationId xmlns:p14="http://schemas.microsoft.com/office/powerpoint/2010/main" val="1525941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86" name="Rectangle: Rounded Corners 15385">
            <a:extLst>
              <a:ext uri="{FF2B5EF4-FFF2-40B4-BE49-F238E27FC236}">
                <a16:creationId xmlns:a16="http://schemas.microsoft.com/office/drawing/2014/main" id="{D787476C-6844-B463-2BD4-990639929F94}"/>
              </a:ext>
            </a:extLst>
          </p:cNvPr>
          <p:cNvSpPr/>
          <p:nvPr/>
        </p:nvSpPr>
        <p:spPr bwMode="auto">
          <a:xfrm>
            <a:off x="1556176" y="1082175"/>
            <a:ext cx="1802845" cy="578882"/>
          </a:xfrm>
          <a:prstGeom prst="roundRect">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R="0" defTabSz="914400" rtl="0" eaLnBrk="1" fontAlgn="base" latinLnBrk="0" hangingPunct="1">
              <a:lnSpc>
                <a:spcPct val="100000"/>
              </a:lnSpc>
              <a:spcBef>
                <a:spcPct val="50000"/>
              </a:spcBef>
              <a:spcAft>
                <a:spcPct val="0"/>
              </a:spcAft>
              <a:buClrTx/>
              <a:buSzTx/>
              <a:tabLst/>
            </a:pPr>
            <a:r>
              <a:rPr kumimoji="0" lang="en-US" sz="2800" b="0" i="0" u="none" strike="noStrike" cap="none" normalizeH="0" baseline="0">
                <a:ln>
                  <a:noFill/>
                </a:ln>
                <a:solidFill>
                  <a:schemeClr val="tx1"/>
                </a:solidFill>
                <a:effectLst/>
                <a:latin typeface="VNI-Helve" pitchFamily="2" charset="0"/>
              </a:rPr>
              <a:t>Giới thiệu</a:t>
            </a:r>
          </a:p>
        </p:txBody>
      </p:sp>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 March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grpSp>
        <p:nvGrpSpPr>
          <p:cNvPr id="15" name="Group 14">
            <a:extLst>
              <a:ext uri="{FF2B5EF4-FFF2-40B4-BE49-F238E27FC236}">
                <a16:creationId xmlns:a16="http://schemas.microsoft.com/office/drawing/2014/main" id="{16794B48-8AE6-BA81-907E-5BEE39169A0B}"/>
              </a:ext>
            </a:extLst>
          </p:cNvPr>
          <p:cNvGrpSpPr/>
          <p:nvPr/>
        </p:nvGrpSpPr>
        <p:grpSpPr>
          <a:xfrm>
            <a:off x="1119187" y="1072140"/>
            <a:ext cx="535155" cy="577099"/>
            <a:chOff x="1744824" y="1853297"/>
            <a:chExt cx="485192" cy="523220"/>
          </a:xfrm>
        </p:grpSpPr>
        <p:sp>
          <p:nvSpPr>
            <p:cNvPr id="13" name="Oval 12">
              <a:extLst>
                <a:ext uri="{FF2B5EF4-FFF2-40B4-BE49-F238E27FC236}">
                  <a16:creationId xmlns:a16="http://schemas.microsoft.com/office/drawing/2014/main" id="{F6294C3F-4A75-4723-AAF5-7B4BD6C0489A}"/>
                </a:ext>
              </a:extLst>
            </p:cNvPr>
            <p:cNvSpPr/>
            <p:nvPr/>
          </p:nvSpPr>
          <p:spPr bwMode="auto">
            <a:xfrm>
              <a:off x="1744824" y="1866122"/>
              <a:ext cx="485192" cy="485192"/>
            </a:xfrm>
            <a:prstGeom prst="ellipse">
              <a:avLst/>
            </a:prstGeom>
            <a:noFill/>
            <a:ln w="571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14" name="TextBox 13">
              <a:extLst>
                <a:ext uri="{FF2B5EF4-FFF2-40B4-BE49-F238E27FC236}">
                  <a16:creationId xmlns:a16="http://schemas.microsoft.com/office/drawing/2014/main" id="{33E1AFA4-61B5-149A-941F-BB3C1F2A38C8}"/>
                </a:ext>
              </a:extLst>
            </p:cNvPr>
            <p:cNvSpPr txBox="1"/>
            <p:nvPr/>
          </p:nvSpPr>
          <p:spPr>
            <a:xfrm>
              <a:off x="1790607" y="1853297"/>
              <a:ext cx="382554" cy="523220"/>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1</a:t>
              </a:r>
            </a:p>
          </p:txBody>
        </p:sp>
      </p:grpSp>
      <p:pic>
        <p:nvPicPr>
          <p:cNvPr id="4" name="Picture 3">
            <a:extLst>
              <a:ext uri="{FF2B5EF4-FFF2-40B4-BE49-F238E27FC236}">
                <a16:creationId xmlns:a16="http://schemas.microsoft.com/office/drawing/2014/main" id="{799BC809-A165-9691-DCB3-BF56A6A9ECA5}"/>
              </a:ext>
            </a:extLst>
          </p:cNvPr>
          <p:cNvPicPr>
            <a:picLocks noChangeAspect="1"/>
          </p:cNvPicPr>
          <p:nvPr/>
        </p:nvPicPr>
        <p:blipFill>
          <a:blip r:embed="rId3"/>
          <a:stretch>
            <a:fillRect/>
          </a:stretch>
        </p:blipFill>
        <p:spPr>
          <a:xfrm>
            <a:off x="1917612" y="1873283"/>
            <a:ext cx="4991533" cy="3337849"/>
          </a:xfrm>
          <a:prstGeom prst="rect">
            <a:avLst/>
          </a:prstGeom>
        </p:spPr>
      </p:pic>
    </p:spTree>
    <p:extLst>
      <p:ext uri="{BB962C8B-B14F-4D97-AF65-F5344CB8AC3E}">
        <p14:creationId xmlns:p14="http://schemas.microsoft.com/office/powerpoint/2010/main" val="1909938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86" name="Rectangle: Rounded Corners 15385">
            <a:extLst>
              <a:ext uri="{FF2B5EF4-FFF2-40B4-BE49-F238E27FC236}">
                <a16:creationId xmlns:a16="http://schemas.microsoft.com/office/drawing/2014/main" id="{D787476C-6844-B463-2BD4-990639929F94}"/>
              </a:ext>
            </a:extLst>
          </p:cNvPr>
          <p:cNvSpPr/>
          <p:nvPr/>
        </p:nvSpPr>
        <p:spPr bwMode="auto">
          <a:xfrm>
            <a:off x="1556176" y="1082175"/>
            <a:ext cx="1802845" cy="578882"/>
          </a:xfrm>
          <a:prstGeom prst="roundRect">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R="0" defTabSz="914400" rtl="0" eaLnBrk="1" fontAlgn="base" latinLnBrk="0" hangingPunct="1">
              <a:lnSpc>
                <a:spcPct val="100000"/>
              </a:lnSpc>
              <a:spcBef>
                <a:spcPct val="50000"/>
              </a:spcBef>
              <a:spcAft>
                <a:spcPct val="0"/>
              </a:spcAft>
              <a:buClrTx/>
              <a:buSzTx/>
              <a:tabLst/>
            </a:pPr>
            <a:r>
              <a:rPr kumimoji="0" lang="en-US" sz="2800" b="0" i="0" u="none" strike="noStrike" cap="none" normalizeH="0" baseline="0">
                <a:ln>
                  <a:noFill/>
                </a:ln>
                <a:solidFill>
                  <a:schemeClr val="tx1"/>
                </a:solidFill>
                <a:effectLst/>
                <a:latin typeface="VNI-Helve" pitchFamily="2" charset="0"/>
              </a:rPr>
              <a:t>Giới thiệu</a:t>
            </a:r>
          </a:p>
        </p:txBody>
      </p:sp>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 March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grpSp>
        <p:nvGrpSpPr>
          <p:cNvPr id="15" name="Group 14">
            <a:extLst>
              <a:ext uri="{FF2B5EF4-FFF2-40B4-BE49-F238E27FC236}">
                <a16:creationId xmlns:a16="http://schemas.microsoft.com/office/drawing/2014/main" id="{16794B48-8AE6-BA81-907E-5BEE39169A0B}"/>
              </a:ext>
            </a:extLst>
          </p:cNvPr>
          <p:cNvGrpSpPr/>
          <p:nvPr/>
        </p:nvGrpSpPr>
        <p:grpSpPr>
          <a:xfrm>
            <a:off x="1119187" y="1072140"/>
            <a:ext cx="535155" cy="577099"/>
            <a:chOff x="1744824" y="1853297"/>
            <a:chExt cx="485192" cy="523220"/>
          </a:xfrm>
        </p:grpSpPr>
        <p:sp>
          <p:nvSpPr>
            <p:cNvPr id="13" name="Oval 12">
              <a:extLst>
                <a:ext uri="{FF2B5EF4-FFF2-40B4-BE49-F238E27FC236}">
                  <a16:creationId xmlns:a16="http://schemas.microsoft.com/office/drawing/2014/main" id="{F6294C3F-4A75-4723-AAF5-7B4BD6C0489A}"/>
                </a:ext>
              </a:extLst>
            </p:cNvPr>
            <p:cNvSpPr/>
            <p:nvPr/>
          </p:nvSpPr>
          <p:spPr bwMode="auto">
            <a:xfrm>
              <a:off x="1744824" y="1866122"/>
              <a:ext cx="485192" cy="485192"/>
            </a:xfrm>
            <a:prstGeom prst="ellipse">
              <a:avLst/>
            </a:prstGeom>
            <a:noFill/>
            <a:ln w="571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14" name="TextBox 13">
              <a:extLst>
                <a:ext uri="{FF2B5EF4-FFF2-40B4-BE49-F238E27FC236}">
                  <a16:creationId xmlns:a16="http://schemas.microsoft.com/office/drawing/2014/main" id="{33E1AFA4-61B5-149A-941F-BB3C1F2A38C8}"/>
                </a:ext>
              </a:extLst>
            </p:cNvPr>
            <p:cNvSpPr txBox="1"/>
            <p:nvPr/>
          </p:nvSpPr>
          <p:spPr>
            <a:xfrm>
              <a:off x="1790607" y="1853297"/>
              <a:ext cx="382554" cy="523220"/>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1</a:t>
              </a:r>
            </a:p>
          </p:txBody>
        </p:sp>
      </p:grpSp>
      <p:pic>
        <p:nvPicPr>
          <p:cNvPr id="3" name="Picture 2">
            <a:extLst>
              <a:ext uri="{FF2B5EF4-FFF2-40B4-BE49-F238E27FC236}">
                <a16:creationId xmlns:a16="http://schemas.microsoft.com/office/drawing/2014/main" id="{8623CFED-8792-A001-39FD-9C2CC20A5209}"/>
              </a:ext>
            </a:extLst>
          </p:cNvPr>
          <p:cNvPicPr>
            <a:picLocks noChangeAspect="1"/>
          </p:cNvPicPr>
          <p:nvPr/>
        </p:nvPicPr>
        <p:blipFill>
          <a:blip r:embed="rId3"/>
          <a:stretch>
            <a:fillRect/>
          </a:stretch>
        </p:blipFill>
        <p:spPr>
          <a:xfrm>
            <a:off x="2007648" y="1753651"/>
            <a:ext cx="5128704" cy="3703641"/>
          </a:xfrm>
          <a:prstGeom prst="rect">
            <a:avLst/>
          </a:prstGeom>
        </p:spPr>
      </p:pic>
    </p:spTree>
    <p:extLst>
      <p:ext uri="{BB962C8B-B14F-4D97-AF65-F5344CB8AC3E}">
        <p14:creationId xmlns:p14="http://schemas.microsoft.com/office/powerpoint/2010/main" val="1182177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86" name="Rectangle: Rounded Corners 15385">
            <a:extLst>
              <a:ext uri="{FF2B5EF4-FFF2-40B4-BE49-F238E27FC236}">
                <a16:creationId xmlns:a16="http://schemas.microsoft.com/office/drawing/2014/main" id="{D787476C-6844-B463-2BD4-990639929F94}"/>
              </a:ext>
            </a:extLst>
          </p:cNvPr>
          <p:cNvSpPr/>
          <p:nvPr/>
        </p:nvSpPr>
        <p:spPr bwMode="auto">
          <a:xfrm>
            <a:off x="1556176" y="1082175"/>
            <a:ext cx="1802845" cy="578882"/>
          </a:xfrm>
          <a:prstGeom prst="roundRect">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R="0" defTabSz="914400" rtl="0" eaLnBrk="1" fontAlgn="base" latinLnBrk="0" hangingPunct="1">
              <a:lnSpc>
                <a:spcPct val="100000"/>
              </a:lnSpc>
              <a:spcBef>
                <a:spcPct val="50000"/>
              </a:spcBef>
              <a:spcAft>
                <a:spcPct val="0"/>
              </a:spcAft>
              <a:buClrTx/>
              <a:buSzTx/>
              <a:tabLst/>
            </a:pPr>
            <a:r>
              <a:rPr kumimoji="0" lang="en-US" sz="2800" b="0" i="0" u="none" strike="noStrike" cap="none" normalizeH="0" baseline="0">
                <a:ln>
                  <a:noFill/>
                </a:ln>
                <a:solidFill>
                  <a:schemeClr val="tx1"/>
                </a:solidFill>
                <a:effectLst/>
                <a:latin typeface="VNI-Helve" pitchFamily="2" charset="0"/>
              </a:rPr>
              <a:t>Giới thiệu</a:t>
            </a:r>
          </a:p>
        </p:txBody>
      </p:sp>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 March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grpSp>
        <p:nvGrpSpPr>
          <p:cNvPr id="15" name="Group 14">
            <a:extLst>
              <a:ext uri="{FF2B5EF4-FFF2-40B4-BE49-F238E27FC236}">
                <a16:creationId xmlns:a16="http://schemas.microsoft.com/office/drawing/2014/main" id="{16794B48-8AE6-BA81-907E-5BEE39169A0B}"/>
              </a:ext>
            </a:extLst>
          </p:cNvPr>
          <p:cNvGrpSpPr/>
          <p:nvPr/>
        </p:nvGrpSpPr>
        <p:grpSpPr>
          <a:xfrm>
            <a:off x="1119187" y="1072140"/>
            <a:ext cx="535155" cy="577099"/>
            <a:chOff x="1744824" y="1853297"/>
            <a:chExt cx="485192" cy="523220"/>
          </a:xfrm>
        </p:grpSpPr>
        <p:sp>
          <p:nvSpPr>
            <p:cNvPr id="13" name="Oval 12">
              <a:extLst>
                <a:ext uri="{FF2B5EF4-FFF2-40B4-BE49-F238E27FC236}">
                  <a16:creationId xmlns:a16="http://schemas.microsoft.com/office/drawing/2014/main" id="{F6294C3F-4A75-4723-AAF5-7B4BD6C0489A}"/>
                </a:ext>
              </a:extLst>
            </p:cNvPr>
            <p:cNvSpPr/>
            <p:nvPr/>
          </p:nvSpPr>
          <p:spPr bwMode="auto">
            <a:xfrm>
              <a:off x="1744824" y="1866122"/>
              <a:ext cx="485192" cy="485192"/>
            </a:xfrm>
            <a:prstGeom prst="ellipse">
              <a:avLst/>
            </a:prstGeom>
            <a:noFill/>
            <a:ln w="571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14" name="TextBox 13">
              <a:extLst>
                <a:ext uri="{FF2B5EF4-FFF2-40B4-BE49-F238E27FC236}">
                  <a16:creationId xmlns:a16="http://schemas.microsoft.com/office/drawing/2014/main" id="{33E1AFA4-61B5-149A-941F-BB3C1F2A38C8}"/>
                </a:ext>
              </a:extLst>
            </p:cNvPr>
            <p:cNvSpPr txBox="1"/>
            <p:nvPr/>
          </p:nvSpPr>
          <p:spPr>
            <a:xfrm>
              <a:off x="1790607" y="1853297"/>
              <a:ext cx="382554" cy="523220"/>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1</a:t>
              </a:r>
            </a:p>
          </p:txBody>
        </p:sp>
      </p:grpSp>
      <p:pic>
        <p:nvPicPr>
          <p:cNvPr id="8" name="Picture 7">
            <a:extLst>
              <a:ext uri="{FF2B5EF4-FFF2-40B4-BE49-F238E27FC236}">
                <a16:creationId xmlns:a16="http://schemas.microsoft.com/office/drawing/2014/main" id="{4BBF6C2C-BD9D-AC54-E4CD-B5DF0B1E4051}"/>
              </a:ext>
            </a:extLst>
          </p:cNvPr>
          <p:cNvPicPr>
            <a:picLocks noChangeAspect="1"/>
          </p:cNvPicPr>
          <p:nvPr/>
        </p:nvPicPr>
        <p:blipFill>
          <a:blip r:embed="rId3"/>
          <a:stretch>
            <a:fillRect/>
          </a:stretch>
        </p:blipFill>
        <p:spPr>
          <a:xfrm>
            <a:off x="859444" y="1933932"/>
            <a:ext cx="4999153" cy="3452159"/>
          </a:xfrm>
          <a:prstGeom prst="rect">
            <a:avLst/>
          </a:prstGeom>
        </p:spPr>
      </p:pic>
      <p:sp>
        <p:nvSpPr>
          <p:cNvPr id="5" name="TextBox 4">
            <a:extLst>
              <a:ext uri="{FF2B5EF4-FFF2-40B4-BE49-F238E27FC236}">
                <a16:creationId xmlns:a16="http://schemas.microsoft.com/office/drawing/2014/main" id="{0B3B302B-64D3-A8AD-CCBD-1A56EE0F22B4}"/>
              </a:ext>
            </a:extLst>
          </p:cNvPr>
          <p:cNvSpPr txBox="1"/>
          <p:nvPr/>
        </p:nvSpPr>
        <p:spPr>
          <a:xfrm>
            <a:off x="3862873" y="1061840"/>
            <a:ext cx="4851920" cy="2246769"/>
          </a:xfrm>
          <a:prstGeom prst="rect">
            <a:avLst/>
          </a:prstGeom>
          <a:noFill/>
        </p:spPr>
        <p:txBody>
          <a:bodyPr wrap="square" rtlCol="0">
            <a:spAutoFit/>
          </a:bodyPr>
          <a:lstStyle/>
          <a:p>
            <a:pPr marL="457200" indent="-457200" algn="l">
              <a:buClr>
                <a:srgbClr val="C00000"/>
              </a:buClr>
              <a:buFont typeface="Wingdings" panose="05000000000000000000" pitchFamily="2" charset="2"/>
              <a:buChar char="v"/>
            </a:pPr>
            <a:r>
              <a:rPr lang="en-US" sz="2800">
                <a:latin typeface="Arial" panose="020B0604020202020204" pitchFamily="34" charset="0"/>
                <a:cs typeface="Arial" panose="020B0604020202020204" pitchFamily="34" charset="0"/>
              </a:rPr>
              <a:t>Thông số của động cơ:</a:t>
            </a:r>
          </a:p>
          <a:p>
            <a:pPr marL="457200" indent="-457200" algn="l">
              <a:buFontTx/>
              <a:buChar char="-"/>
            </a:pPr>
            <a:r>
              <a:rPr lang="en-US" sz="2800">
                <a:latin typeface="Arial" panose="020B0604020202020204" pitchFamily="34" charset="0"/>
                <a:cs typeface="Arial" panose="020B0604020202020204" pitchFamily="34" charset="0"/>
              </a:rPr>
              <a:t>Số vòng quay: n (Vòng/phút)</a:t>
            </a:r>
          </a:p>
          <a:p>
            <a:pPr marL="457200" indent="-457200" algn="l">
              <a:buFontTx/>
              <a:buChar char="-"/>
            </a:pPr>
            <a:r>
              <a:rPr lang="en-US" sz="2800">
                <a:latin typeface="Arial" panose="020B0604020202020204" pitchFamily="34" charset="0"/>
                <a:cs typeface="Arial" panose="020B0604020202020204" pitchFamily="34" charset="0"/>
              </a:rPr>
              <a:t>Công suất: W (Woat)</a:t>
            </a:r>
          </a:p>
          <a:p>
            <a:pPr marL="457200" indent="-457200" algn="l">
              <a:buFontTx/>
              <a:buChar char="-"/>
            </a:pPr>
            <a:endParaRPr lang="en-US" sz="2800">
              <a:latin typeface="Arial" panose="020B0604020202020204" pitchFamily="34" charset="0"/>
              <a:cs typeface="Arial" panose="020B0604020202020204" pitchFamily="34" charset="0"/>
            </a:endParaRPr>
          </a:p>
        </p:txBody>
      </p:sp>
      <p:graphicFrame>
        <p:nvGraphicFramePr>
          <p:cNvPr id="6" name="Object 5">
            <a:extLst>
              <a:ext uri="{FF2B5EF4-FFF2-40B4-BE49-F238E27FC236}">
                <a16:creationId xmlns:a16="http://schemas.microsoft.com/office/drawing/2014/main" id="{1D9D3690-CF08-F3B2-E867-D4FC969DE42D}"/>
              </a:ext>
            </a:extLst>
          </p:cNvPr>
          <p:cNvGraphicFramePr>
            <a:graphicFrameLocks noChangeAspect="1"/>
          </p:cNvGraphicFramePr>
          <p:nvPr>
            <p:extLst>
              <p:ext uri="{D42A27DB-BD31-4B8C-83A1-F6EECF244321}">
                <p14:modId xmlns:p14="http://schemas.microsoft.com/office/powerpoint/2010/main" val="3079734247"/>
              </p:ext>
            </p:extLst>
          </p:nvPr>
        </p:nvGraphicFramePr>
        <p:xfrm>
          <a:off x="4572000" y="2822370"/>
          <a:ext cx="2870552" cy="917393"/>
        </p:xfrm>
        <a:graphic>
          <a:graphicData uri="http://schemas.openxmlformats.org/presentationml/2006/ole">
            <mc:AlternateContent xmlns:mc="http://schemas.openxmlformats.org/markup-compatibility/2006">
              <mc:Choice xmlns:v="urn:schemas-microsoft-com:vml" Requires="v">
                <p:oleObj name="Equation" r:id="rId4" imgW="1231560" imgH="393480" progId="Equation.DSMT4">
                  <p:embed/>
                </p:oleObj>
              </mc:Choice>
              <mc:Fallback>
                <p:oleObj name="Equation" r:id="rId4" imgW="1231560" imgH="393480" progId="Equation.DSMT4">
                  <p:embed/>
                  <p:pic>
                    <p:nvPicPr>
                      <p:cNvPr id="0" name=""/>
                      <p:cNvPicPr/>
                      <p:nvPr/>
                    </p:nvPicPr>
                    <p:blipFill>
                      <a:blip r:embed="rId5"/>
                      <a:stretch>
                        <a:fillRect/>
                      </a:stretch>
                    </p:blipFill>
                    <p:spPr>
                      <a:xfrm>
                        <a:off x="4572000" y="2822370"/>
                        <a:ext cx="2870552" cy="917393"/>
                      </a:xfrm>
                      <a:prstGeom prst="rect">
                        <a:avLst/>
                      </a:prstGeom>
                    </p:spPr>
                  </p:pic>
                </p:oleObj>
              </mc:Fallback>
            </mc:AlternateContent>
          </a:graphicData>
        </a:graphic>
      </p:graphicFrame>
    </p:spTree>
    <p:extLst>
      <p:ext uri="{BB962C8B-B14F-4D97-AF65-F5344CB8AC3E}">
        <p14:creationId xmlns:p14="http://schemas.microsoft.com/office/powerpoint/2010/main" val="843356638"/>
      </p:ext>
    </p:extLst>
  </p:cSld>
  <p:clrMapOvr>
    <a:masterClrMapping/>
  </p:clrMapOvr>
</p:sld>
</file>

<file path=ppt/theme/theme1.xml><?xml version="1.0" encoding="utf-8"?>
<a:theme xmlns:a="http://schemas.openxmlformats.org/drawingml/2006/main" name="High Voltag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457200" marR="0" indent="-457200" algn="l" defTabSz="914400" rtl="0" eaLnBrk="1" fontAlgn="base" latinLnBrk="0" hangingPunct="1">
          <a:lnSpc>
            <a:spcPct val="100000"/>
          </a:lnSpc>
          <a:spcBef>
            <a:spcPct val="50000"/>
          </a:spcBef>
          <a:spcAft>
            <a:spcPct val="0"/>
          </a:spcAft>
          <a:buClrTx/>
          <a:buSzTx/>
          <a:buFontTx/>
          <a:buChar char="•"/>
          <a:tabLst/>
          <a:defRPr kumimoji="0" lang="en-US" sz="2800" b="0" i="0" u="none" strike="noStrike" cap="none" normalizeH="0" baseline="0" smtClean="0">
            <a:ln>
              <a:noFill/>
            </a:ln>
            <a:solidFill>
              <a:schemeClr val="tx1"/>
            </a:solidFill>
            <a:effectLst/>
            <a:latin typeface="VNI-Helve" pitchFamily="2"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457200" marR="0" indent="-457200" algn="l" defTabSz="914400" rtl="0" eaLnBrk="1" fontAlgn="base" latinLnBrk="0" hangingPunct="1">
          <a:lnSpc>
            <a:spcPct val="100000"/>
          </a:lnSpc>
          <a:spcBef>
            <a:spcPct val="50000"/>
          </a:spcBef>
          <a:spcAft>
            <a:spcPct val="0"/>
          </a:spcAft>
          <a:buClrTx/>
          <a:buSzTx/>
          <a:buFontTx/>
          <a:buChar char="•"/>
          <a:tabLst/>
          <a:defRPr kumimoji="0" lang="en-US" sz="2800" b="0" i="0" u="none" strike="noStrike" cap="none" normalizeH="0" baseline="0" smtClean="0">
            <a:ln>
              <a:noFill/>
            </a:ln>
            <a:solidFill>
              <a:schemeClr val="tx1"/>
            </a:solidFill>
            <a:effectLst/>
            <a:latin typeface="VNI-Helve" pitchFamily="2" charset="0"/>
          </a:defRPr>
        </a:defPPr>
      </a:lstStyle>
    </a:lnDef>
    <a:txDef>
      <a:spPr>
        <a:noFill/>
      </a:spPr>
      <a:bodyPr wrap="square" rtlCol="0">
        <a:spAutoFit/>
      </a:bodyPr>
      <a:lstStyle>
        <a:defPPr algn="l">
          <a:defRPr sz="2800">
            <a:latin typeface="Arial" panose="020B0604020202020204" pitchFamily="34" charset="0"/>
            <a:cs typeface="Arial" panose="020B0604020202020204" pitchFamily="34" charset="0"/>
          </a:defRPr>
        </a:defPPr>
      </a:lstStyle>
    </a:txDef>
  </a:objectDefaults>
  <a:extraClrSchemeLst>
    <a:extraClrScheme>
      <a:clrScheme name="High Voltage 1">
        <a:dk1>
          <a:srgbClr val="001932"/>
        </a:dk1>
        <a:lt1>
          <a:srgbClr val="FFFFFF"/>
        </a:lt1>
        <a:dk2>
          <a:srgbClr val="2181B7"/>
        </a:dk2>
        <a:lt2>
          <a:srgbClr val="CCFFFF"/>
        </a:lt2>
        <a:accent1>
          <a:srgbClr val="99FFCC"/>
        </a:accent1>
        <a:accent2>
          <a:srgbClr val="01B0FF"/>
        </a:accent2>
        <a:accent3>
          <a:srgbClr val="ABC1D8"/>
        </a:accent3>
        <a:accent4>
          <a:srgbClr val="DADADA"/>
        </a:accent4>
        <a:accent5>
          <a:srgbClr val="CAFFE2"/>
        </a:accent5>
        <a:accent6>
          <a:srgbClr val="019FE7"/>
        </a:accent6>
        <a:hlink>
          <a:srgbClr val="6666FF"/>
        </a:hlink>
        <a:folHlink>
          <a:srgbClr val="1C6D9A"/>
        </a:folHlink>
      </a:clrScheme>
      <a:clrMap bg1="dk2" tx1="lt1" bg2="dk1" tx2="lt2" accent1="accent1" accent2="accent2" accent3="accent3" accent4="accent4" accent5="accent5" accent6="accent6" hlink="hlink" folHlink="folHlink"/>
    </a:extraClrScheme>
    <a:extraClrScheme>
      <a:clrScheme name="High Voltage 2">
        <a:dk1>
          <a:srgbClr val="000000"/>
        </a:dk1>
        <a:lt1>
          <a:srgbClr val="FFFFFF"/>
        </a:lt1>
        <a:dk2>
          <a:srgbClr val="000066"/>
        </a:dk2>
        <a:lt2>
          <a:srgbClr val="969696"/>
        </a:lt2>
        <a:accent1>
          <a:srgbClr val="666699"/>
        </a:accent1>
        <a:accent2>
          <a:srgbClr val="CCCCFF"/>
        </a:accent2>
        <a:accent3>
          <a:srgbClr val="FFFFFF"/>
        </a:accent3>
        <a:accent4>
          <a:srgbClr val="000000"/>
        </a:accent4>
        <a:accent5>
          <a:srgbClr val="B8B8CA"/>
        </a:accent5>
        <a:accent6>
          <a:srgbClr val="B9B9E7"/>
        </a:accent6>
        <a:hlink>
          <a:srgbClr val="CC00CC"/>
        </a:hlink>
        <a:folHlink>
          <a:srgbClr val="EAEAEA"/>
        </a:folHlink>
      </a:clrScheme>
      <a:clrMap bg1="lt1" tx1="dk1" bg2="lt2" tx2="dk2" accent1="accent1" accent2="accent2" accent3="accent3" accent4="accent4" accent5="accent5" accent6="accent6" hlink="hlink" folHlink="folHlink"/>
    </a:extraClrScheme>
    <a:extraClrScheme>
      <a:clrScheme name="High Voltage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igh Voltage 4">
        <a:dk1>
          <a:srgbClr val="000000"/>
        </a:dk1>
        <a:lt1>
          <a:srgbClr val="FFFFCC"/>
        </a:lt1>
        <a:dk2>
          <a:srgbClr val="FF6600"/>
        </a:dk2>
        <a:lt2>
          <a:srgbClr val="333300"/>
        </a:lt2>
        <a:accent1>
          <a:srgbClr val="800000"/>
        </a:accent1>
        <a:accent2>
          <a:srgbClr val="CC6600"/>
        </a:accent2>
        <a:accent3>
          <a:srgbClr val="FFFFE2"/>
        </a:accent3>
        <a:accent4>
          <a:srgbClr val="000000"/>
        </a:accent4>
        <a:accent5>
          <a:srgbClr val="C0AAAA"/>
        </a:accent5>
        <a:accent6>
          <a:srgbClr val="B95C00"/>
        </a:accent6>
        <a:hlink>
          <a:srgbClr val="808000"/>
        </a:hlink>
        <a:folHlink>
          <a:srgbClr val="FFCC66"/>
        </a:folHlink>
      </a:clrScheme>
      <a:clrMap bg1="lt1" tx1="dk1" bg2="lt2" tx2="dk2" accent1="accent1" accent2="accent2" accent3="accent3" accent4="accent4" accent5="accent5" accent6="accent6" hlink="hlink" folHlink="folHlink"/>
    </a:extraClrScheme>
    <a:extraClrScheme>
      <a:clrScheme name="High Voltage 5">
        <a:dk1>
          <a:srgbClr val="1C3956"/>
        </a:dk1>
        <a:lt1>
          <a:srgbClr val="FFFFFF"/>
        </a:lt1>
        <a:dk2>
          <a:srgbClr val="003366"/>
        </a:dk2>
        <a:lt2>
          <a:srgbClr val="DDDDDD"/>
        </a:lt2>
        <a:accent1>
          <a:srgbClr val="3D7CBB"/>
        </a:accent1>
        <a:accent2>
          <a:srgbClr val="00152A"/>
        </a:accent2>
        <a:accent3>
          <a:srgbClr val="AAADB8"/>
        </a:accent3>
        <a:accent4>
          <a:srgbClr val="DADADA"/>
        </a:accent4>
        <a:accent5>
          <a:srgbClr val="AFBFDA"/>
        </a:accent5>
        <a:accent6>
          <a:srgbClr val="001225"/>
        </a:accent6>
        <a:hlink>
          <a:srgbClr val="33CCCC"/>
        </a:hlink>
        <a:folHlink>
          <a:srgbClr val="96B9DC"/>
        </a:folHlink>
      </a:clrScheme>
      <a:clrMap bg1="dk2" tx1="lt1" bg2="dk1" tx2="lt2" accent1="accent1" accent2="accent2" accent3="accent3" accent4="accent4" accent5="accent5" accent6="accent6" hlink="hlink" folHlink="folHlink"/>
    </a:extraClrScheme>
    <a:extraClrScheme>
      <a:clrScheme name="High Voltage 6">
        <a:dk1>
          <a:srgbClr val="000000"/>
        </a:dk1>
        <a:lt1>
          <a:srgbClr val="FFFFFF"/>
        </a:lt1>
        <a:dk2>
          <a:srgbClr val="440044"/>
        </a:dk2>
        <a:lt2>
          <a:srgbClr val="491D49"/>
        </a:lt2>
        <a:accent1>
          <a:srgbClr val="9D9DBD"/>
        </a:accent1>
        <a:accent2>
          <a:srgbClr val="14213C"/>
        </a:accent2>
        <a:accent3>
          <a:srgbClr val="FFFFFF"/>
        </a:accent3>
        <a:accent4>
          <a:srgbClr val="000000"/>
        </a:accent4>
        <a:accent5>
          <a:srgbClr val="CCCCDB"/>
        </a:accent5>
        <a:accent6>
          <a:srgbClr val="111D35"/>
        </a:accent6>
        <a:hlink>
          <a:srgbClr val="666699"/>
        </a:hlink>
        <a:folHlink>
          <a:srgbClr val="DBDBF1"/>
        </a:folHlink>
      </a:clrScheme>
      <a:clrMap bg1="lt1" tx1="dk1" bg2="lt2" tx2="dk2" accent1="accent1" accent2="accent2" accent3="accent3" accent4="accent4" accent5="accent5" accent6="accent6" hlink="hlink" folHlink="folHlink"/>
    </a:extraClrScheme>
    <a:extraClrScheme>
      <a:clrScheme name="High Voltage 7">
        <a:dk1>
          <a:srgbClr val="000000"/>
        </a:dk1>
        <a:lt1>
          <a:srgbClr val="FFFFFF"/>
        </a:lt1>
        <a:dk2>
          <a:srgbClr val="000000"/>
        </a:dk2>
        <a:lt2>
          <a:srgbClr val="001A00"/>
        </a:lt2>
        <a:accent1>
          <a:srgbClr val="339966"/>
        </a:accent1>
        <a:accent2>
          <a:srgbClr val="003300"/>
        </a:accent2>
        <a:accent3>
          <a:srgbClr val="FFFFFF"/>
        </a:accent3>
        <a:accent4>
          <a:srgbClr val="000000"/>
        </a:accent4>
        <a:accent5>
          <a:srgbClr val="ADCAB8"/>
        </a:accent5>
        <a:accent6>
          <a:srgbClr val="002D00"/>
        </a:accent6>
        <a:hlink>
          <a:srgbClr val="FF9933"/>
        </a:hlink>
        <a:folHlink>
          <a:srgbClr val="AFE9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9532</TotalTime>
  <Words>2462</Words>
  <Application>Microsoft Office PowerPoint</Application>
  <PresentationFormat>On-screen Show (4:3)</PresentationFormat>
  <Paragraphs>530</Paragraphs>
  <Slides>53</Slides>
  <Notes>53</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53</vt:i4>
      </vt:variant>
    </vt:vector>
  </HeadingPairs>
  <TitlesOfParts>
    <vt:vector size="62" baseType="lpstr">
      <vt:lpstr>Arial</vt:lpstr>
      <vt:lpstr>Arial Black</vt:lpstr>
      <vt:lpstr>Calibri</vt:lpstr>
      <vt:lpstr>Times New Roman</vt:lpstr>
      <vt:lpstr>VNI-Helve</vt:lpstr>
      <vt:lpstr>Wingdings</vt:lpstr>
      <vt:lpstr>High Voltage</vt:lpstr>
      <vt:lpstr>Equation</vt:lpstr>
      <vt:lpstr>MathType 7.0 Equation</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Strength Of Materials</dc:title>
  <dc:creator>DELLM4800</dc:creator>
  <cp:lastModifiedBy>DELLM4800</cp:lastModifiedBy>
  <cp:revision>298</cp:revision>
  <dcterms:created xsi:type="dcterms:W3CDTF">2023-01-14T04:17:42Z</dcterms:created>
  <dcterms:modified xsi:type="dcterms:W3CDTF">2023-03-09T06:13:52Z</dcterms:modified>
</cp:coreProperties>
</file>